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image" Target="../media/image32.png"/><Relationship Id="rId15" Type="http://schemas.openxmlformats.org/officeDocument/2006/relationships/image" Target="../media/image14.png"/><Relationship Id="rId16" Type="http://schemas.openxmlformats.org/officeDocument/2006/relationships/image" Target="../media/image33.png"/><Relationship Id="rId17" Type="http://schemas.openxmlformats.org/officeDocument/2006/relationships/image" Target="../media/image34.png"/><Relationship Id="rId18" Type="http://schemas.openxmlformats.org/officeDocument/2006/relationships/image" Target="../media/image35.png"/><Relationship Id="rId19" Type="http://schemas.openxmlformats.org/officeDocument/2006/relationships/image" Target="../media/image36.png"/><Relationship Id="rId20" Type="http://schemas.openxmlformats.org/officeDocument/2006/relationships/image" Target="../media/image37.png"/><Relationship Id="rId21" Type="http://schemas.openxmlformats.org/officeDocument/2006/relationships/image" Target="../media/image38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00"/>
              </a:lnSpc>
            </a:pPr>
            <a:r>
              <a:rPr dirty="0" spc="-10"/>
              <a:t>Lontium Semiconductor</a:t>
            </a:r>
            <a:r>
              <a:rPr dirty="0" spc="30"/>
              <a:t> </a:t>
            </a:r>
            <a:r>
              <a:rPr dirty="0" spc="-10"/>
              <a:t>Corporation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15"/>
              <a:t>LT9611UXC </a:t>
            </a:r>
            <a:r>
              <a:rPr dirty="0" spc="-10"/>
              <a:t>Product Brief </a:t>
            </a:r>
            <a:r>
              <a:rPr dirty="0" spc="-5"/>
              <a:t>– </a:t>
            </a:r>
            <a:r>
              <a:rPr dirty="0" spc="-15"/>
              <a:t>Rev</a:t>
            </a:r>
            <a:r>
              <a:rPr dirty="0" spc="35"/>
              <a:t> </a:t>
            </a:r>
            <a:r>
              <a:rPr dirty="0" spc="-5"/>
              <a:t>0.5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00"/>
              </a:lnSpc>
            </a:pPr>
            <a:r>
              <a:rPr dirty="0" spc="-10"/>
              <a:t>Lontium Semiconductor</a:t>
            </a:r>
            <a:r>
              <a:rPr dirty="0" spc="30"/>
              <a:t> </a:t>
            </a:r>
            <a:r>
              <a:rPr dirty="0" spc="-10"/>
              <a:t>Corporation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15"/>
              <a:t>LT9611UXC </a:t>
            </a:r>
            <a:r>
              <a:rPr dirty="0" spc="-10"/>
              <a:t>Product Brief </a:t>
            </a:r>
            <a:r>
              <a:rPr dirty="0" spc="-5"/>
              <a:t>– </a:t>
            </a:r>
            <a:r>
              <a:rPr dirty="0" spc="-15"/>
              <a:t>Rev</a:t>
            </a:r>
            <a:r>
              <a:rPr dirty="0" spc="35"/>
              <a:t> </a:t>
            </a:r>
            <a:r>
              <a:rPr dirty="0" spc="-5"/>
              <a:t>0.5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44473" y="7831073"/>
            <a:ext cx="622554" cy="484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082504" y="7452312"/>
            <a:ext cx="526268" cy="5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341882" y="7049261"/>
            <a:ext cx="669036" cy="6697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652777" y="6743700"/>
            <a:ext cx="574548" cy="574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963673" y="6611873"/>
            <a:ext cx="484631" cy="4853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2114550" y="6275832"/>
            <a:ext cx="601009" cy="6011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2445257" y="5898641"/>
            <a:ext cx="717042" cy="7170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024830" y="5514594"/>
            <a:ext cx="522184" cy="5211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335845" y="5198971"/>
            <a:ext cx="526494" cy="52650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5115" y="4796028"/>
            <a:ext cx="669798" cy="6690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926585" y="4519421"/>
            <a:ext cx="485393" cy="61493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194809" y="4380738"/>
            <a:ext cx="485393" cy="4846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4347209" y="4133754"/>
            <a:ext cx="579179" cy="5792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4655058" y="3772661"/>
            <a:ext cx="637793" cy="63246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4943855" y="3448050"/>
            <a:ext cx="669036" cy="6690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5253990" y="3141726"/>
            <a:ext cx="574548" cy="57530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5564885" y="3010661"/>
            <a:ext cx="485393" cy="48539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5795009" y="2772917"/>
            <a:ext cx="599693" cy="59969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6025896" y="2550414"/>
            <a:ext cx="621792" cy="4846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07390" y="2527041"/>
            <a:ext cx="2860675" cy="6871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996182" y="2473782"/>
            <a:ext cx="2860675" cy="6946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00"/>
              </a:lnSpc>
            </a:pPr>
            <a:r>
              <a:rPr dirty="0" spc="-10"/>
              <a:t>Lontium Semiconductor</a:t>
            </a:r>
            <a:r>
              <a:rPr dirty="0" spc="30"/>
              <a:t> </a:t>
            </a:r>
            <a:r>
              <a:rPr dirty="0" spc="-10"/>
              <a:t>Corporation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15"/>
              <a:t>LT9611UXC </a:t>
            </a:r>
            <a:r>
              <a:rPr dirty="0" spc="-10"/>
              <a:t>Product Brief </a:t>
            </a:r>
            <a:r>
              <a:rPr dirty="0" spc="-5"/>
              <a:t>– </a:t>
            </a:r>
            <a:r>
              <a:rPr dirty="0" spc="-15"/>
              <a:t>Rev</a:t>
            </a:r>
            <a:r>
              <a:rPr dirty="0" spc="35"/>
              <a:t> </a:t>
            </a:r>
            <a:r>
              <a:rPr dirty="0" spc="-5"/>
              <a:t>0.5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00"/>
              </a:lnSpc>
            </a:pPr>
            <a:r>
              <a:rPr dirty="0" spc="-10"/>
              <a:t>Lontium Semiconductor</a:t>
            </a:r>
            <a:r>
              <a:rPr dirty="0" spc="30"/>
              <a:t> </a:t>
            </a:r>
            <a:r>
              <a:rPr dirty="0" spc="-10"/>
              <a:t>Corporation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15"/>
              <a:t>LT9611UXC </a:t>
            </a:r>
            <a:r>
              <a:rPr dirty="0" spc="-10"/>
              <a:t>Product Brief </a:t>
            </a:r>
            <a:r>
              <a:rPr dirty="0" spc="-5"/>
              <a:t>– </a:t>
            </a:r>
            <a:r>
              <a:rPr dirty="0" spc="-15"/>
              <a:t>Rev</a:t>
            </a:r>
            <a:r>
              <a:rPr dirty="0" spc="35"/>
              <a:t> </a:t>
            </a:r>
            <a:r>
              <a:rPr dirty="0" spc="-5"/>
              <a:t>0.5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44473" y="7831073"/>
            <a:ext cx="622554" cy="484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082504" y="7452312"/>
            <a:ext cx="526268" cy="5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341882" y="7049261"/>
            <a:ext cx="669036" cy="6697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652777" y="6743700"/>
            <a:ext cx="574548" cy="574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963673" y="6611873"/>
            <a:ext cx="484631" cy="4853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2114550" y="6275832"/>
            <a:ext cx="601009" cy="6011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2445257" y="5898641"/>
            <a:ext cx="717042" cy="7170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024830" y="5514594"/>
            <a:ext cx="522184" cy="5211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335845" y="5198971"/>
            <a:ext cx="526494" cy="52650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5115" y="4796028"/>
            <a:ext cx="669798" cy="6690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926585" y="4519421"/>
            <a:ext cx="485393" cy="61493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194809" y="4380738"/>
            <a:ext cx="485393" cy="4846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4347209" y="4133754"/>
            <a:ext cx="579179" cy="5792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4655058" y="3772661"/>
            <a:ext cx="637793" cy="63246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4943855" y="3448050"/>
            <a:ext cx="669036" cy="6690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5253990" y="3141726"/>
            <a:ext cx="574548" cy="57530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5564885" y="3010661"/>
            <a:ext cx="485393" cy="48539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5795009" y="2772917"/>
            <a:ext cx="599693" cy="59969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6025896" y="2550414"/>
            <a:ext cx="621792" cy="4846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720090" y="1330070"/>
            <a:ext cx="2086610" cy="0"/>
          </a:xfrm>
          <a:custGeom>
            <a:avLst/>
            <a:gdLst/>
            <a:ahLst/>
            <a:cxnLst/>
            <a:rect l="l" t="t" r="r" b="b"/>
            <a:pathLst>
              <a:path w="2086610" h="0">
                <a:moveTo>
                  <a:pt x="0" y="0"/>
                </a:moveTo>
                <a:lnTo>
                  <a:pt x="2086356" y="0"/>
                </a:lnTo>
              </a:path>
            </a:pathLst>
          </a:custGeom>
          <a:ln w="8382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2806445" y="1330070"/>
            <a:ext cx="4034154" cy="0"/>
          </a:xfrm>
          <a:custGeom>
            <a:avLst/>
            <a:gdLst/>
            <a:ahLst/>
            <a:cxnLst/>
            <a:rect l="l" t="t" r="r" b="b"/>
            <a:pathLst>
              <a:path w="4034154" h="0">
                <a:moveTo>
                  <a:pt x="0" y="0"/>
                </a:moveTo>
                <a:lnTo>
                  <a:pt x="4034028" y="0"/>
                </a:lnTo>
              </a:path>
            </a:pathLst>
          </a:custGeom>
          <a:ln w="838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720090" y="720090"/>
            <a:ext cx="1884324" cy="59055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739140" y="9640823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 h="0">
                <a:moveTo>
                  <a:pt x="0" y="0"/>
                </a:moveTo>
                <a:lnTo>
                  <a:pt x="609066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00"/>
              </a:lnSpc>
            </a:pPr>
            <a:r>
              <a:rPr dirty="0" spc="-10"/>
              <a:t>Lontium Semiconductor</a:t>
            </a:r>
            <a:r>
              <a:rPr dirty="0" spc="30"/>
              <a:t> </a:t>
            </a:r>
            <a:r>
              <a:rPr dirty="0" spc="-10"/>
              <a:t>Corporation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15"/>
              <a:t>LT9611UXC </a:t>
            </a:r>
            <a:r>
              <a:rPr dirty="0" spc="-10"/>
              <a:t>Product Brief </a:t>
            </a:r>
            <a:r>
              <a:rPr dirty="0" spc="-5"/>
              <a:t>– </a:t>
            </a:r>
            <a:r>
              <a:rPr dirty="0" spc="-15"/>
              <a:t>Rev</a:t>
            </a:r>
            <a:r>
              <a:rPr dirty="0" spc="35"/>
              <a:t> </a:t>
            </a:r>
            <a:r>
              <a:rPr dirty="0" spc="-5"/>
              <a:t>0.5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390" y="1311954"/>
            <a:ext cx="5782945" cy="817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07390" y="9659933"/>
            <a:ext cx="1999614" cy="321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00"/>
              </a:lnSpc>
            </a:pPr>
            <a:r>
              <a:rPr dirty="0" spc="-10"/>
              <a:t>Lontium Semiconductor</a:t>
            </a:r>
            <a:r>
              <a:rPr dirty="0" spc="30"/>
              <a:t> </a:t>
            </a:r>
            <a:r>
              <a:rPr dirty="0" spc="-10"/>
              <a:t>Corporation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15"/>
              <a:t>LT9611UXC </a:t>
            </a:r>
            <a:r>
              <a:rPr dirty="0" spc="-10"/>
              <a:t>Product Brief </a:t>
            </a:r>
            <a:r>
              <a:rPr dirty="0" spc="-5"/>
              <a:t>– </a:t>
            </a:r>
            <a:r>
              <a:rPr dirty="0" spc="-15"/>
              <a:t>Rev</a:t>
            </a:r>
            <a:r>
              <a:rPr dirty="0" spc="35"/>
              <a:t> </a:t>
            </a:r>
            <a:r>
              <a:rPr dirty="0" spc="-5"/>
              <a:t>0.5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94356" y="9823007"/>
            <a:ext cx="118745" cy="15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9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8.jpg"/><Relationship Id="rId3" Type="http://schemas.openxmlformats.org/officeDocument/2006/relationships/hyperlink" Target="http://www.lontiumsemi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3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9" Type="http://schemas.openxmlformats.org/officeDocument/2006/relationships/image" Target="../media/image45.png"/><Relationship Id="rId10" Type="http://schemas.openxmlformats.org/officeDocument/2006/relationships/image" Target="../media/image46.png"/><Relationship Id="rId11" Type="http://schemas.openxmlformats.org/officeDocument/2006/relationships/image" Target="../media/image47.png"/><Relationship Id="rId12" Type="http://schemas.openxmlformats.org/officeDocument/2006/relationships/image" Target="../media/image48.png"/><Relationship Id="rId13" Type="http://schemas.openxmlformats.org/officeDocument/2006/relationships/image" Target="../media/image49.png"/><Relationship Id="rId14" Type="http://schemas.openxmlformats.org/officeDocument/2006/relationships/image" Target="../media/image50.png"/><Relationship Id="rId15" Type="http://schemas.openxmlformats.org/officeDocument/2006/relationships/image" Target="../media/image14.png"/><Relationship Id="rId16" Type="http://schemas.openxmlformats.org/officeDocument/2006/relationships/image" Target="../media/image51.png"/><Relationship Id="rId17" Type="http://schemas.openxmlformats.org/officeDocument/2006/relationships/image" Target="../media/image52.png"/><Relationship Id="rId18" Type="http://schemas.openxmlformats.org/officeDocument/2006/relationships/image" Target="../media/image53.png"/><Relationship Id="rId19" Type="http://schemas.openxmlformats.org/officeDocument/2006/relationships/image" Target="../media/image54.png"/><Relationship Id="rId20" Type="http://schemas.openxmlformats.org/officeDocument/2006/relationships/image" Target="../media/image55.png"/><Relationship Id="rId21" Type="http://schemas.openxmlformats.org/officeDocument/2006/relationships/image" Target="../media/image38.jpg"/><Relationship Id="rId22" Type="http://schemas.openxmlformats.org/officeDocument/2006/relationships/image" Target="../media/image56.jpg"/><Relationship Id="rId23" Type="http://schemas.openxmlformats.org/officeDocument/2006/relationships/hyperlink" Target="http://www.lontiumsemi.com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lontiumsemi.com/" TargetMode="External"/><Relationship Id="rId3" Type="http://schemas.openxmlformats.org/officeDocument/2006/relationships/hyperlink" Target="mailto:support@lontium.com" TargetMode="External"/><Relationship Id="rId4" Type="http://schemas.openxmlformats.org/officeDocument/2006/relationships/hyperlink" Target="mailto:sales@lontium.co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3745" y="1158490"/>
            <a:ext cx="401701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20" b="1">
                <a:solidFill>
                  <a:srgbClr val="FF0000"/>
                </a:solidFill>
                <a:latin typeface="Calibri"/>
                <a:cs typeface="Calibri"/>
              </a:rPr>
              <a:t>LT9611UXC </a:t>
            </a:r>
            <a:r>
              <a:rPr dirty="0" sz="1050" spc="-15">
                <a:solidFill>
                  <a:srgbClr val="FF0000"/>
                </a:solidFill>
                <a:latin typeface="Calibri"/>
                <a:cs typeface="Calibri"/>
              </a:rPr>
              <a:t>ADVANCE INFORMATION </a:t>
            </a:r>
            <a:r>
              <a:rPr dirty="0" sz="1050" spc="-5">
                <a:solidFill>
                  <a:srgbClr val="FF0000"/>
                </a:solidFill>
                <a:latin typeface="Calibri"/>
                <a:cs typeface="Calibri"/>
              </a:rPr>
              <a:t>– CONFIDENTIAL AND</a:t>
            </a:r>
            <a:r>
              <a:rPr dirty="0" sz="1050" spc="11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50" spc="-15">
                <a:solidFill>
                  <a:srgbClr val="FF0000"/>
                </a:solidFill>
                <a:latin typeface="Calibri"/>
                <a:cs typeface="Calibri"/>
              </a:rPr>
              <a:t>PROPRIETARY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90" y="1330070"/>
            <a:ext cx="2086610" cy="0"/>
          </a:xfrm>
          <a:custGeom>
            <a:avLst/>
            <a:gdLst/>
            <a:ahLst/>
            <a:cxnLst/>
            <a:rect l="l" t="t" r="r" b="b"/>
            <a:pathLst>
              <a:path w="2086610" h="0">
                <a:moveTo>
                  <a:pt x="0" y="0"/>
                </a:moveTo>
                <a:lnTo>
                  <a:pt x="2086356" y="0"/>
                </a:lnTo>
              </a:path>
            </a:pathLst>
          </a:custGeom>
          <a:ln w="8382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06445" y="1330070"/>
            <a:ext cx="4034154" cy="0"/>
          </a:xfrm>
          <a:custGeom>
            <a:avLst/>
            <a:gdLst/>
            <a:ahLst/>
            <a:cxnLst/>
            <a:rect l="l" t="t" r="r" b="b"/>
            <a:pathLst>
              <a:path w="4034154" h="0">
                <a:moveTo>
                  <a:pt x="0" y="0"/>
                </a:moveTo>
                <a:lnTo>
                  <a:pt x="4034028" y="0"/>
                </a:lnTo>
              </a:path>
            </a:pathLst>
          </a:custGeom>
          <a:ln w="838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0090" y="720090"/>
            <a:ext cx="1884324" cy="590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39140" y="9640823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 h="0">
                <a:moveTo>
                  <a:pt x="0" y="0"/>
                </a:moveTo>
                <a:lnTo>
                  <a:pt x="609066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pc="-40"/>
              <a:t>LT9611UXC </a:t>
            </a:r>
            <a:r>
              <a:rPr dirty="0" spc="-5"/>
              <a:t>--- Product</a:t>
            </a:r>
            <a:r>
              <a:rPr dirty="0" spc="40"/>
              <a:t> </a:t>
            </a:r>
            <a:r>
              <a:rPr dirty="0" spc="-5"/>
              <a:t>Brief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pc="-5" b="0">
                <a:solidFill>
                  <a:srgbClr val="FF0000"/>
                </a:solidFill>
                <a:latin typeface="Arial"/>
                <a:cs typeface="Arial"/>
              </a:rPr>
              <a:t>Dual-Port MIPI DSI/CSI to HDMI2.0 with</a:t>
            </a:r>
            <a:r>
              <a:rPr dirty="0" spc="-170" b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pc="-5" b="0">
                <a:solidFill>
                  <a:srgbClr val="FF0000"/>
                </a:solidFill>
                <a:latin typeface="Arial"/>
                <a:cs typeface="Arial"/>
              </a:rPr>
              <a:t>Audio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Features</a:t>
            </a:r>
          </a:p>
          <a:p>
            <a:pPr marL="138430" indent="-125730">
              <a:lnSpc>
                <a:spcPct val="100000"/>
              </a:lnSpc>
              <a:spcBef>
                <a:spcPts val="985"/>
              </a:spcBef>
              <a:buFont typeface="Wingdings"/>
              <a:buChar char=""/>
              <a:tabLst>
                <a:tab pos="138430" algn="l"/>
              </a:tabLst>
            </a:pPr>
            <a:r>
              <a:rPr dirty="0" sz="900" spc="-30"/>
              <a:t>Single/Dual-Port </a:t>
            </a:r>
            <a:r>
              <a:rPr dirty="0" sz="900" spc="-25"/>
              <a:t>MIPI </a:t>
            </a:r>
            <a:r>
              <a:rPr dirty="0" sz="900" spc="-30"/>
              <a:t>DSI/CSI</a:t>
            </a:r>
            <a:r>
              <a:rPr dirty="0" sz="900" spc="-135"/>
              <a:t> </a:t>
            </a:r>
            <a:r>
              <a:rPr dirty="0" sz="900" spc="-35"/>
              <a:t>Receiver</a:t>
            </a:r>
            <a:endParaRPr sz="900"/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Compliant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with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D-PHY1.2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&amp;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DSI1.3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&amp;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CSI-2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1.3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Integrated </a:t>
            </a:r>
            <a:r>
              <a:rPr dirty="0" sz="900" spc="-30">
                <a:latin typeface="Arial"/>
                <a:cs typeface="Arial"/>
              </a:rPr>
              <a:t>DSC1.2</a:t>
            </a:r>
            <a:r>
              <a:rPr dirty="0" sz="900" spc="-9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decoder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5">
                <a:latin typeface="Arial"/>
                <a:cs typeface="Arial"/>
              </a:rPr>
              <a:t>1/2 </a:t>
            </a:r>
            <a:r>
              <a:rPr dirty="0" sz="900" spc="-35">
                <a:latin typeface="Arial"/>
                <a:cs typeface="Arial"/>
              </a:rPr>
              <a:t>configurable</a:t>
            </a:r>
            <a:r>
              <a:rPr dirty="0" sz="900" spc="-95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ports</a:t>
            </a:r>
            <a:endParaRPr sz="900">
              <a:latin typeface="Arial"/>
              <a:cs typeface="Arial"/>
            </a:endParaRPr>
          </a:p>
          <a:p>
            <a:pPr lvl="1" marL="300355" marR="6350" indent="-107314">
              <a:lnSpc>
                <a:spcPct val="143900"/>
              </a:lnSpc>
              <a:buFont typeface="Wingdings"/>
              <a:buChar char=""/>
              <a:tabLst>
                <a:tab pos="300990" algn="l"/>
              </a:tabLst>
            </a:pPr>
            <a:r>
              <a:rPr dirty="0" sz="900" spc="-5">
                <a:latin typeface="Arial"/>
                <a:cs typeface="Arial"/>
              </a:rPr>
              <a:t>1 </a:t>
            </a:r>
            <a:r>
              <a:rPr dirty="0" sz="900" spc="-30">
                <a:latin typeface="Arial"/>
                <a:cs typeface="Arial"/>
              </a:rPr>
              <a:t>clock </a:t>
            </a:r>
            <a:r>
              <a:rPr dirty="0" sz="900" spc="-25">
                <a:latin typeface="Arial"/>
                <a:cs typeface="Arial"/>
              </a:rPr>
              <a:t>lane and </a:t>
            </a:r>
            <a:r>
              <a:rPr dirty="0" sz="900" spc="-35">
                <a:latin typeface="Arial"/>
                <a:cs typeface="Arial"/>
              </a:rPr>
              <a:t>1/2/3/4 configurable </a:t>
            </a:r>
            <a:r>
              <a:rPr dirty="0" sz="900" spc="-30">
                <a:latin typeface="Arial"/>
                <a:cs typeface="Arial"/>
              </a:rPr>
              <a:t>data lanes </a:t>
            </a:r>
            <a:r>
              <a:rPr dirty="0" sz="900" spc="-25">
                <a:latin typeface="Arial"/>
                <a:cs typeface="Arial"/>
              </a:rPr>
              <a:t>per  </a:t>
            </a:r>
            <a:r>
              <a:rPr dirty="0" sz="900" spc="-35">
                <a:latin typeface="Arial"/>
                <a:cs typeface="Arial"/>
              </a:rPr>
              <a:t>port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6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80Mbps~2Gbps </a:t>
            </a:r>
            <a:r>
              <a:rPr dirty="0" sz="900" spc="-25">
                <a:latin typeface="Arial"/>
                <a:cs typeface="Arial"/>
              </a:rPr>
              <a:t>per </a:t>
            </a:r>
            <a:r>
              <a:rPr dirty="0" sz="900" spc="-30">
                <a:latin typeface="Arial"/>
                <a:cs typeface="Arial"/>
              </a:rPr>
              <a:t>data</a:t>
            </a:r>
            <a:r>
              <a:rPr dirty="0" sz="900" spc="-12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lane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5">
                <a:latin typeface="Arial"/>
                <a:cs typeface="Arial"/>
              </a:rPr>
              <a:t>Skew</a:t>
            </a:r>
            <a:r>
              <a:rPr dirty="0" sz="900" spc="-8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calibration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Programmable </a:t>
            </a:r>
            <a:r>
              <a:rPr dirty="0" sz="900" spc="-30">
                <a:latin typeface="Arial"/>
                <a:cs typeface="Arial"/>
              </a:rPr>
              <a:t>receiver</a:t>
            </a:r>
            <a:r>
              <a:rPr dirty="0" sz="900" spc="-9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equalizer</a:t>
            </a:r>
            <a:endParaRPr sz="900">
              <a:latin typeface="Arial"/>
              <a:cs typeface="Arial"/>
            </a:endParaRPr>
          </a:p>
          <a:p>
            <a:pPr lvl="1" marL="300355" marR="5080" indent="-107314">
              <a:lnSpc>
                <a:spcPct val="143300"/>
              </a:lnSpc>
              <a:spcBef>
                <a:spcPts val="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Support data lane </a:t>
            </a:r>
            <a:r>
              <a:rPr dirty="0" sz="900" spc="-35">
                <a:latin typeface="Arial"/>
                <a:cs typeface="Arial"/>
              </a:rPr>
              <a:t>swap(arbitrarily) </a:t>
            </a:r>
            <a:r>
              <a:rPr dirty="0" sz="900" spc="-25">
                <a:latin typeface="Arial"/>
                <a:cs typeface="Arial"/>
              </a:rPr>
              <a:t>and </a:t>
            </a:r>
            <a:r>
              <a:rPr dirty="0" sz="900" spc="-30">
                <a:latin typeface="Arial"/>
                <a:cs typeface="Arial"/>
              </a:rPr>
              <a:t>polarity  </a:t>
            </a:r>
            <a:r>
              <a:rPr dirty="0" sz="900" spc="-35">
                <a:latin typeface="Arial"/>
                <a:cs typeface="Arial"/>
              </a:rPr>
              <a:t>inversion(independent)</a:t>
            </a:r>
            <a:endParaRPr sz="900">
              <a:latin typeface="Arial"/>
              <a:cs typeface="Arial"/>
            </a:endParaRPr>
          </a:p>
          <a:p>
            <a:pPr lvl="1" marL="300355" marR="5715" indent="-107314">
              <a:lnSpc>
                <a:spcPct val="143900"/>
              </a:lnSpc>
              <a:buFont typeface="Wingdings"/>
              <a:buChar char=""/>
              <a:tabLst>
                <a:tab pos="300990" algn="l"/>
              </a:tabLst>
            </a:pPr>
            <a:r>
              <a:rPr dirty="0" sz="900" spc="-20">
                <a:latin typeface="Arial"/>
                <a:cs typeface="Arial"/>
              </a:rPr>
              <a:t>3D </a:t>
            </a:r>
            <a:r>
              <a:rPr dirty="0" sz="900" spc="-35">
                <a:latin typeface="Arial"/>
                <a:cs typeface="Arial"/>
              </a:rPr>
              <a:t>support: </a:t>
            </a:r>
            <a:r>
              <a:rPr dirty="0" sz="900" spc="-25">
                <a:latin typeface="Arial"/>
                <a:cs typeface="Arial"/>
              </a:rPr>
              <a:t>two </a:t>
            </a:r>
            <a:r>
              <a:rPr dirty="0" sz="900" spc="-30">
                <a:latin typeface="Arial"/>
                <a:cs typeface="Arial"/>
              </a:rPr>
              <a:t>ports </a:t>
            </a:r>
            <a:r>
              <a:rPr dirty="0" sz="900" spc="-35">
                <a:latin typeface="Arial"/>
                <a:cs typeface="Arial"/>
              </a:rPr>
              <a:t>simultaneously </a:t>
            </a:r>
            <a:r>
              <a:rPr dirty="0" sz="900" spc="-30">
                <a:latin typeface="Arial"/>
                <a:cs typeface="Arial"/>
              </a:rPr>
              <a:t>receiving </a:t>
            </a:r>
            <a:r>
              <a:rPr dirty="0" sz="900" spc="-5">
                <a:latin typeface="Arial"/>
                <a:cs typeface="Arial"/>
              </a:rPr>
              <a:t>L </a:t>
            </a:r>
            <a:r>
              <a:rPr dirty="0" sz="900" spc="-25">
                <a:latin typeface="Arial"/>
                <a:cs typeface="Arial"/>
              </a:rPr>
              <a:t>and  </a:t>
            </a:r>
            <a:r>
              <a:rPr dirty="0" sz="900" spc="-5">
                <a:latin typeface="Arial"/>
                <a:cs typeface="Arial"/>
              </a:rPr>
              <a:t>R</a:t>
            </a:r>
            <a:r>
              <a:rPr dirty="0" sz="900" spc="-18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frames </a:t>
            </a:r>
            <a:r>
              <a:rPr dirty="0" sz="900" spc="-20">
                <a:latin typeface="Arial"/>
                <a:cs typeface="Arial"/>
              </a:rPr>
              <a:t>or </a:t>
            </a:r>
            <a:r>
              <a:rPr dirty="0" sz="900" spc="-35">
                <a:latin typeface="Arial"/>
                <a:cs typeface="Arial"/>
              </a:rPr>
              <a:t>odd-L/even-R alternative pixels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5">
                <a:latin typeface="Arial"/>
                <a:cs typeface="Arial"/>
              </a:rPr>
              <a:t>DSI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support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both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burst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mode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non-burst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mode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5">
                <a:latin typeface="Arial"/>
                <a:cs typeface="Arial"/>
              </a:rPr>
              <a:t>DSI </a:t>
            </a:r>
            <a:r>
              <a:rPr dirty="0" sz="900" spc="-35">
                <a:latin typeface="Arial"/>
                <a:cs typeface="Arial"/>
              </a:rPr>
              <a:t>support </a:t>
            </a:r>
            <a:r>
              <a:rPr dirty="0" sz="900" spc="-30">
                <a:latin typeface="Arial"/>
                <a:cs typeface="Arial"/>
              </a:rPr>
              <a:t>video</a:t>
            </a:r>
            <a:r>
              <a:rPr dirty="0" sz="900" spc="-125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formats:</a:t>
            </a:r>
            <a:endParaRPr sz="900">
              <a:latin typeface="Arial"/>
              <a:cs typeface="Arial"/>
            </a:endParaRPr>
          </a:p>
          <a:p>
            <a:pPr marL="300355" marR="54610">
              <a:lnSpc>
                <a:spcPct val="143700"/>
              </a:lnSpc>
            </a:pPr>
            <a:r>
              <a:rPr dirty="0" sz="900" spc="-35" b="0">
                <a:latin typeface="Arial"/>
                <a:cs typeface="Arial"/>
              </a:rPr>
              <a:t>DSC/CSC </a:t>
            </a:r>
            <a:r>
              <a:rPr dirty="0" sz="900" spc="-30" b="0">
                <a:latin typeface="Arial"/>
                <a:cs typeface="Arial"/>
              </a:rPr>
              <a:t>disabled: Packed </a:t>
            </a:r>
            <a:r>
              <a:rPr dirty="0" sz="900" spc="-35" b="0">
                <a:latin typeface="Arial"/>
                <a:cs typeface="Arial"/>
              </a:rPr>
              <a:t>16/18/24/30/36-bit </a:t>
            </a:r>
            <a:r>
              <a:rPr dirty="0" sz="900" spc="-40" b="0">
                <a:latin typeface="Arial"/>
                <a:cs typeface="Arial"/>
              </a:rPr>
              <a:t>RGB,  </a:t>
            </a:r>
            <a:r>
              <a:rPr dirty="0" sz="900" spc="-30" b="0">
                <a:latin typeface="Arial"/>
                <a:cs typeface="Arial"/>
              </a:rPr>
              <a:t>Loosely Packed 18-bit RGB, Packed </a:t>
            </a:r>
            <a:r>
              <a:rPr dirty="0" sz="900" spc="-35" b="0">
                <a:latin typeface="Arial"/>
                <a:cs typeface="Arial"/>
              </a:rPr>
              <a:t>16/24-bit  YCbCr4:2:2, </a:t>
            </a:r>
            <a:r>
              <a:rPr dirty="0" sz="900" spc="-30" b="0">
                <a:latin typeface="Arial"/>
                <a:cs typeface="Arial"/>
              </a:rPr>
              <a:t>Loosely Packed 20-bit </a:t>
            </a:r>
            <a:r>
              <a:rPr dirty="0" sz="900" spc="-35" b="0">
                <a:latin typeface="Arial"/>
                <a:cs typeface="Arial"/>
              </a:rPr>
              <a:t>YCbCr4:2:2,  </a:t>
            </a:r>
            <a:r>
              <a:rPr dirty="0" sz="900" spc="-30" b="0">
                <a:latin typeface="Arial"/>
                <a:cs typeface="Arial"/>
              </a:rPr>
              <a:t>Packed 12-bit</a:t>
            </a:r>
            <a:r>
              <a:rPr dirty="0" sz="900" spc="-95" b="0">
                <a:latin typeface="Arial"/>
                <a:cs typeface="Arial"/>
              </a:rPr>
              <a:t> </a:t>
            </a:r>
            <a:r>
              <a:rPr dirty="0" sz="900" spc="-35" b="0">
                <a:latin typeface="Arial"/>
                <a:cs typeface="Arial"/>
              </a:rPr>
              <a:t>YCbCr4:2:0</a:t>
            </a:r>
            <a:endParaRPr sz="9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475"/>
              </a:spcBef>
            </a:pPr>
            <a:r>
              <a:rPr dirty="0" sz="900" spc="-25" b="0">
                <a:latin typeface="Arial"/>
                <a:cs typeface="Arial"/>
              </a:rPr>
              <a:t>DSC </a:t>
            </a:r>
            <a:r>
              <a:rPr dirty="0" sz="900" spc="-30" b="0">
                <a:latin typeface="Arial"/>
                <a:cs typeface="Arial"/>
              </a:rPr>
              <a:t>disabled, </a:t>
            </a:r>
            <a:r>
              <a:rPr dirty="0" sz="900" spc="-25" b="0">
                <a:latin typeface="Arial"/>
                <a:cs typeface="Arial"/>
              </a:rPr>
              <a:t>CSC </a:t>
            </a:r>
            <a:r>
              <a:rPr dirty="0" sz="900" spc="-30" b="0">
                <a:latin typeface="Arial"/>
                <a:cs typeface="Arial"/>
              </a:rPr>
              <a:t>enabled:</a:t>
            </a:r>
            <a:r>
              <a:rPr dirty="0" sz="900" spc="-170" b="0">
                <a:latin typeface="Arial"/>
                <a:cs typeface="Arial"/>
              </a:rPr>
              <a:t> </a:t>
            </a:r>
            <a:r>
              <a:rPr dirty="0" sz="900" spc="-35" b="0">
                <a:latin typeface="Arial"/>
                <a:cs typeface="Arial"/>
              </a:rPr>
              <a:t>Packed</a:t>
            </a:r>
            <a:endParaRPr sz="900">
              <a:latin typeface="Arial"/>
              <a:cs typeface="Arial"/>
            </a:endParaRPr>
          </a:p>
          <a:p>
            <a:pPr algn="just" marL="300355" marR="42545">
              <a:lnSpc>
                <a:spcPct val="143600"/>
              </a:lnSpc>
              <a:spcBef>
                <a:spcPts val="5"/>
              </a:spcBef>
            </a:pPr>
            <a:r>
              <a:rPr dirty="0" sz="900" spc="-30" b="0">
                <a:latin typeface="Arial"/>
                <a:cs typeface="Arial"/>
              </a:rPr>
              <a:t>16/18/24/30/36-bit</a:t>
            </a:r>
            <a:r>
              <a:rPr dirty="0" sz="900" spc="-65" b="0">
                <a:latin typeface="Arial"/>
                <a:cs typeface="Arial"/>
              </a:rPr>
              <a:t> </a:t>
            </a:r>
            <a:r>
              <a:rPr dirty="0" sz="900" spc="-25" b="0">
                <a:latin typeface="Arial"/>
                <a:cs typeface="Arial"/>
              </a:rPr>
              <a:t>RGB,</a:t>
            </a:r>
            <a:r>
              <a:rPr dirty="0" sz="900" spc="-70" b="0">
                <a:latin typeface="Arial"/>
                <a:cs typeface="Arial"/>
              </a:rPr>
              <a:t> </a:t>
            </a:r>
            <a:r>
              <a:rPr dirty="0" sz="900" spc="-30" b="0">
                <a:latin typeface="Arial"/>
                <a:cs typeface="Arial"/>
              </a:rPr>
              <a:t>Loosely</a:t>
            </a:r>
            <a:r>
              <a:rPr dirty="0" sz="900" spc="-65" b="0">
                <a:latin typeface="Arial"/>
                <a:cs typeface="Arial"/>
              </a:rPr>
              <a:t> </a:t>
            </a:r>
            <a:r>
              <a:rPr dirty="0" sz="900" spc="-30" b="0">
                <a:latin typeface="Arial"/>
                <a:cs typeface="Arial"/>
              </a:rPr>
              <a:t>Packed</a:t>
            </a:r>
            <a:r>
              <a:rPr dirty="0" sz="900" spc="-65" b="0">
                <a:latin typeface="Arial"/>
                <a:cs typeface="Arial"/>
              </a:rPr>
              <a:t> </a:t>
            </a:r>
            <a:r>
              <a:rPr dirty="0" sz="900" spc="-30" b="0">
                <a:latin typeface="Arial"/>
                <a:cs typeface="Arial"/>
              </a:rPr>
              <a:t>18-bit</a:t>
            </a:r>
            <a:r>
              <a:rPr dirty="0" sz="900" spc="-60" b="0">
                <a:latin typeface="Arial"/>
                <a:cs typeface="Arial"/>
              </a:rPr>
              <a:t> </a:t>
            </a:r>
            <a:r>
              <a:rPr dirty="0" sz="900" spc="-40" b="0">
                <a:latin typeface="Arial"/>
                <a:cs typeface="Arial"/>
              </a:rPr>
              <a:t>RGB,  </a:t>
            </a:r>
            <a:r>
              <a:rPr dirty="0" sz="900" spc="-30" b="0">
                <a:latin typeface="Arial"/>
                <a:cs typeface="Arial"/>
              </a:rPr>
              <a:t>Packed 16/24-bit </a:t>
            </a:r>
            <a:r>
              <a:rPr dirty="0" sz="900" spc="-35" b="0">
                <a:latin typeface="Arial"/>
                <a:cs typeface="Arial"/>
              </a:rPr>
              <a:t>YCbCr4:2:2, </a:t>
            </a:r>
            <a:r>
              <a:rPr dirty="0" sz="900" spc="-30" b="0">
                <a:latin typeface="Arial"/>
                <a:cs typeface="Arial"/>
              </a:rPr>
              <a:t>Loosely Packed 20-bit  </a:t>
            </a:r>
            <a:r>
              <a:rPr dirty="0" sz="900" spc="-35" b="0">
                <a:latin typeface="Arial"/>
                <a:cs typeface="Arial"/>
              </a:rPr>
              <a:t>YCbCr4:2:2</a:t>
            </a:r>
            <a:endParaRPr sz="900">
              <a:latin typeface="Arial"/>
              <a:cs typeface="Arial"/>
            </a:endParaRPr>
          </a:p>
          <a:p>
            <a:pPr marL="300355" marR="5715">
              <a:lnSpc>
                <a:spcPct val="143700"/>
              </a:lnSpc>
            </a:pPr>
            <a:r>
              <a:rPr dirty="0" sz="900" spc="-25" b="0">
                <a:latin typeface="Arial"/>
                <a:cs typeface="Arial"/>
              </a:rPr>
              <a:t>DSC </a:t>
            </a:r>
            <a:r>
              <a:rPr dirty="0" sz="900" spc="-30" b="0">
                <a:latin typeface="Arial"/>
                <a:cs typeface="Arial"/>
              </a:rPr>
              <a:t>enabled, </a:t>
            </a:r>
            <a:r>
              <a:rPr dirty="0" sz="900" spc="-25" b="0">
                <a:latin typeface="Arial"/>
                <a:cs typeface="Arial"/>
              </a:rPr>
              <a:t>CSC </a:t>
            </a:r>
            <a:r>
              <a:rPr dirty="0" sz="900" spc="-35" b="0">
                <a:latin typeface="Arial"/>
                <a:cs typeface="Arial"/>
              </a:rPr>
              <a:t>disabled: </a:t>
            </a:r>
            <a:r>
              <a:rPr dirty="0" sz="900" spc="-30" b="0">
                <a:latin typeface="Arial"/>
                <a:cs typeface="Arial"/>
              </a:rPr>
              <a:t>Packed 24-bit </a:t>
            </a:r>
            <a:r>
              <a:rPr dirty="0" sz="900" spc="-40" b="0">
                <a:latin typeface="Arial"/>
                <a:cs typeface="Arial"/>
              </a:rPr>
              <a:t>RGB,  </a:t>
            </a:r>
            <a:r>
              <a:rPr dirty="0" sz="900" spc="-30" b="0">
                <a:latin typeface="Arial"/>
                <a:cs typeface="Arial"/>
              </a:rPr>
              <a:t>Packed 16-bit </a:t>
            </a:r>
            <a:r>
              <a:rPr dirty="0" sz="900" spc="-35" b="0">
                <a:latin typeface="Arial"/>
                <a:cs typeface="Arial"/>
              </a:rPr>
              <a:t>YCbCr4:2:2, </a:t>
            </a:r>
            <a:r>
              <a:rPr dirty="0" sz="900" spc="-30" b="0">
                <a:latin typeface="Arial"/>
                <a:cs typeface="Arial"/>
              </a:rPr>
              <a:t>Packed 12-bit </a:t>
            </a:r>
            <a:r>
              <a:rPr dirty="0" sz="900" spc="-35" b="0">
                <a:latin typeface="Arial"/>
                <a:cs typeface="Arial"/>
              </a:rPr>
              <a:t>YCbCr4:2:0  DSC/CSC </a:t>
            </a:r>
            <a:r>
              <a:rPr dirty="0" sz="900" spc="-30" b="0">
                <a:latin typeface="Arial"/>
                <a:cs typeface="Arial"/>
              </a:rPr>
              <a:t>enabled: Packed 24-bit RGB, Packed  16-bit</a:t>
            </a:r>
            <a:r>
              <a:rPr dirty="0" sz="900" spc="-65" b="0">
                <a:latin typeface="Arial"/>
                <a:cs typeface="Arial"/>
              </a:rPr>
              <a:t> </a:t>
            </a:r>
            <a:r>
              <a:rPr dirty="0" sz="900" spc="-35" b="0">
                <a:latin typeface="Arial"/>
                <a:cs typeface="Arial"/>
              </a:rPr>
              <a:t>YCbCr4:2:2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5">
                <a:latin typeface="Arial"/>
                <a:cs typeface="Arial"/>
              </a:rPr>
              <a:t>CSI </a:t>
            </a:r>
            <a:r>
              <a:rPr dirty="0" sz="900" spc="-35">
                <a:latin typeface="Arial"/>
                <a:cs typeface="Arial"/>
              </a:rPr>
              <a:t>support </a:t>
            </a:r>
            <a:r>
              <a:rPr dirty="0" sz="900" spc="-30">
                <a:latin typeface="Arial"/>
                <a:cs typeface="Arial"/>
              </a:rPr>
              <a:t>video</a:t>
            </a:r>
            <a:r>
              <a:rPr dirty="0" sz="900" spc="-125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formats:</a:t>
            </a:r>
            <a:endParaRPr sz="9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465"/>
              </a:spcBef>
            </a:pPr>
            <a:r>
              <a:rPr dirty="0" sz="900" spc="-35" b="0">
                <a:latin typeface="Arial"/>
                <a:cs typeface="Arial"/>
              </a:rPr>
              <a:t>DSC/CSC </a:t>
            </a:r>
            <a:r>
              <a:rPr dirty="0" sz="900" spc="-30" b="0">
                <a:latin typeface="Arial"/>
                <a:cs typeface="Arial"/>
              </a:rPr>
              <a:t>disabled: </a:t>
            </a:r>
            <a:r>
              <a:rPr dirty="0" sz="900" spc="-35" b="0">
                <a:latin typeface="Arial"/>
                <a:cs typeface="Arial"/>
              </a:rPr>
              <a:t>RGB565/666/888,</a:t>
            </a:r>
            <a:r>
              <a:rPr dirty="0" sz="900" spc="-120" b="0">
                <a:latin typeface="Arial"/>
                <a:cs typeface="Arial"/>
              </a:rPr>
              <a:t> </a:t>
            </a:r>
            <a:r>
              <a:rPr dirty="0" sz="900" spc="-35" b="0">
                <a:latin typeface="Arial"/>
                <a:cs typeface="Arial"/>
              </a:rPr>
              <a:t>YUV422</a:t>
            </a:r>
            <a:endParaRPr sz="9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475"/>
              </a:spcBef>
            </a:pPr>
            <a:r>
              <a:rPr dirty="0" sz="900" spc="-35" b="0">
                <a:latin typeface="Arial"/>
                <a:cs typeface="Arial"/>
              </a:rPr>
              <a:t>8/10-bit, </a:t>
            </a:r>
            <a:r>
              <a:rPr dirty="0" sz="900" spc="-30" b="0">
                <a:latin typeface="Arial"/>
                <a:cs typeface="Arial"/>
              </a:rPr>
              <a:t>Legacy YUV420</a:t>
            </a:r>
            <a:r>
              <a:rPr dirty="0" sz="900" spc="-120" b="0">
                <a:latin typeface="Arial"/>
                <a:cs typeface="Arial"/>
              </a:rPr>
              <a:t> </a:t>
            </a:r>
            <a:r>
              <a:rPr dirty="0" sz="900" spc="-35" b="0">
                <a:latin typeface="Arial"/>
                <a:cs typeface="Arial"/>
              </a:rPr>
              <a:t>8-bit</a:t>
            </a:r>
            <a:endParaRPr sz="900">
              <a:latin typeface="Arial"/>
              <a:cs typeface="Arial"/>
            </a:endParaRPr>
          </a:p>
          <a:p>
            <a:pPr marL="300355" marR="292735">
              <a:lnSpc>
                <a:spcPct val="143900"/>
              </a:lnSpc>
            </a:pPr>
            <a:r>
              <a:rPr dirty="0" sz="900" spc="-25" b="0">
                <a:latin typeface="Arial"/>
                <a:cs typeface="Arial"/>
              </a:rPr>
              <a:t>DSC</a:t>
            </a:r>
            <a:r>
              <a:rPr dirty="0" sz="900" spc="-75" b="0">
                <a:latin typeface="Arial"/>
                <a:cs typeface="Arial"/>
              </a:rPr>
              <a:t> </a:t>
            </a:r>
            <a:r>
              <a:rPr dirty="0" sz="900" spc="-30" b="0">
                <a:latin typeface="Arial"/>
                <a:cs typeface="Arial"/>
              </a:rPr>
              <a:t>disabled,</a:t>
            </a:r>
            <a:r>
              <a:rPr dirty="0" sz="900" spc="-75" b="0">
                <a:latin typeface="Arial"/>
                <a:cs typeface="Arial"/>
              </a:rPr>
              <a:t> </a:t>
            </a:r>
            <a:r>
              <a:rPr dirty="0" sz="900" spc="-25" b="0">
                <a:latin typeface="Arial"/>
                <a:cs typeface="Arial"/>
              </a:rPr>
              <a:t>CSC</a:t>
            </a:r>
            <a:r>
              <a:rPr dirty="0" sz="900" spc="-75" b="0">
                <a:latin typeface="Arial"/>
                <a:cs typeface="Arial"/>
              </a:rPr>
              <a:t> </a:t>
            </a:r>
            <a:r>
              <a:rPr dirty="0" sz="900" spc="-30" b="0">
                <a:latin typeface="Arial"/>
                <a:cs typeface="Arial"/>
              </a:rPr>
              <a:t>enabled:</a:t>
            </a:r>
            <a:r>
              <a:rPr dirty="0" sz="900" spc="-75" b="0">
                <a:latin typeface="Arial"/>
                <a:cs typeface="Arial"/>
              </a:rPr>
              <a:t> </a:t>
            </a:r>
            <a:r>
              <a:rPr dirty="0" sz="900" spc="-35" b="0">
                <a:latin typeface="Arial"/>
                <a:cs typeface="Arial"/>
              </a:rPr>
              <a:t>RGB565/666/888,  </a:t>
            </a:r>
            <a:r>
              <a:rPr dirty="0" sz="900" spc="-30" b="0">
                <a:latin typeface="Arial"/>
                <a:cs typeface="Arial"/>
              </a:rPr>
              <a:t>YUV422</a:t>
            </a:r>
            <a:r>
              <a:rPr dirty="0" sz="900" spc="-70" b="0">
                <a:latin typeface="Arial"/>
                <a:cs typeface="Arial"/>
              </a:rPr>
              <a:t> </a:t>
            </a:r>
            <a:r>
              <a:rPr dirty="0" sz="900" spc="-30" b="0">
                <a:latin typeface="Arial"/>
                <a:cs typeface="Arial"/>
              </a:rPr>
              <a:t>8/10-bit</a:t>
            </a:r>
            <a:endParaRPr sz="9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470"/>
              </a:spcBef>
            </a:pPr>
            <a:r>
              <a:rPr dirty="0" sz="900" spc="-25" b="0">
                <a:latin typeface="Arial"/>
                <a:cs typeface="Arial"/>
              </a:rPr>
              <a:t>DSC </a:t>
            </a:r>
            <a:r>
              <a:rPr dirty="0" sz="900" spc="-30" b="0">
                <a:latin typeface="Arial"/>
                <a:cs typeface="Arial"/>
              </a:rPr>
              <a:t>enabled, </a:t>
            </a:r>
            <a:r>
              <a:rPr dirty="0" sz="900" spc="-25" b="0">
                <a:latin typeface="Arial"/>
                <a:cs typeface="Arial"/>
              </a:rPr>
              <a:t>CSC </a:t>
            </a:r>
            <a:r>
              <a:rPr dirty="0" sz="900" spc="-35" b="0">
                <a:latin typeface="Arial"/>
                <a:cs typeface="Arial"/>
              </a:rPr>
              <a:t>disabled: RGB888, </a:t>
            </a:r>
            <a:r>
              <a:rPr dirty="0" sz="900" spc="-30" b="0">
                <a:latin typeface="Arial"/>
                <a:cs typeface="Arial"/>
              </a:rPr>
              <a:t>YUV422</a:t>
            </a:r>
            <a:r>
              <a:rPr dirty="0" sz="900" spc="-190" b="0">
                <a:latin typeface="Arial"/>
                <a:cs typeface="Arial"/>
              </a:rPr>
              <a:t> </a:t>
            </a:r>
            <a:r>
              <a:rPr dirty="0" sz="900" spc="-40" b="0">
                <a:latin typeface="Arial"/>
                <a:cs typeface="Arial"/>
              </a:rPr>
              <a:t>8-bit,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71755" rIns="0" bIns="0" rtlCol="0" vert="horz">
            <a:spAutoFit/>
          </a:bodyPr>
          <a:lstStyle/>
          <a:p>
            <a:pPr marL="300355">
              <a:lnSpc>
                <a:spcPct val="100000"/>
              </a:lnSpc>
              <a:spcBef>
                <a:spcPts val="565"/>
              </a:spcBef>
            </a:pPr>
            <a:r>
              <a:rPr dirty="0" spc="-30"/>
              <a:t>Legacy YUV420</a:t>
            </a:r>
            <a:r>
              <a:rPr dirty="0" spc="-100"/>
              <a:t> </a:t>
            </a:r>
            <a:r>
              <a:rPr dirty="0" spc="-40"/>
              <a:t>8-bit</a:t>
            </a:r>
          </a:p>
          <a:p>
            <a:pPr marL="300355">
              <a:lnSpc>
                <a:spcPct val="100000"/>
              </a:lnSpc>
              <a:spcBef>
                <a:spcPts val="470"/>
              </a:spcBef>
            </a:pPr>
            <a:r>
              <a:rPr dirty="0" spc="-35"/>
              <a:t>DSC/CSC </a:t>
            </a:r>
            <a:r>
              <a:rPr dirty="0" spc="-30"/>
              <a:t>enabled: </a:t>
            </a:r>
            <a:r>
              <a:rPr dirty="0" spc="-35"/>
              <a:t>RGB888, </a:t>
            </a:r>
            <a:r>
              <a:rPr dirty="0" spc="-30"/>
              <a:t>YUV422</a:t>
            </a:r>
            <a:r>
              <a:rPr dirty="0" spc="-145"/>
              <a:t> </a:t>
            </a:r>
            <a:r>
              <a:rPr dirty="0" spc="-40"/>
              <a:t>8-bit</a:t>
            </a:r>
          </a:p>
          <a:p>
            <a:pPr marL="138430" indent="-125730">
              <a:lnSpc>
                <a:spcPct val="100000"/>
              </a:lnSpc>
              <a:spcBef>
                <a:spcPts val="520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pc="-30" b="1">
                <a:latin typeface="Arial"/>
                <a:cs typeface="Arial"/>
              </a:rPr>
              <a:t>Digital Audio</a:t>
            </a:r>
            <a:r>
              <a:rPr dirty="0" spc="-90" b="1">
                <a:latin typeface="Arial"/>
                <a:cs typeface="Arial"/>
              </a:rPr>
              <a:t> </a:t>
            </a:r>
            <a:r>
              <a:rPr dirty="0" spc="-35" b="1">
                <a:latin typeface="Arial"/>
                <a:cs typeface="Arial"/>
              </a:rPr>
              <a:t>Input</a:t>
            </a:r>
          </a:p>
          <a:p>
            <a:pPr lvl="1" marL="300355" marR="5715" indent="-107314">
              <a:lnSpc>
                <a:spcPct val="143900"/>
              </a:lnSpc>
              <a:spcBef>
                <a:spcPts val="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5">
                <a:latin typeface="Arial"/>
                <a:cs typeface="Arial"/>
              </a:rPr>
              <a:t>I2S </a:t>
            </a:r>
            <a:r>
              <a:rPr dirty="0" sz="900" spc="-35">
                <a:latin typeface="Arial"/>
                <a:cs typeface="Arial"/>
              </a:rPr>
              <a:t>interface supporting 2-channel </a:t>
            </a:r>
            <a:r>
              <a:rPr dirty="0" sz="900" spc="-30">
                <a:latin typeface="Arial"/>
                <a:cs typeface="Arial"/>
              </a:rPr>
              <a:t>audio, with sample  rates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of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32~192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kHz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sample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sizes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of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16~24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bits</a:t>
            </a:r>
            <a:endParaRPr sz="900">
              <a:latin typeface="Arial"/>
              <a:cs typeface="Arial"/>
            </a:endParaRPr>
          </a:p>
          <a:p>
            <a:pPr lvl="1" marL="300355" marR="5080" indent="-107314">
              <a:lnSpc>
                <a:spcPts val="1550"/>
              </a:lnSpc>
              <a:spcBef>
                <a:spcPts val="13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SPDIF </a:t>
            </a:r>
            <a:r>
              <a:rPr dirty="0" sz="900" spc="-35">
                <a:latin typeface="Arial"/>
                <a:cs typeface="Arial"/>
              </a:rPr>
              <a:t>interface supporting </a:t>
            </a:r>
            <a:r>
              <a:rPr dirty="0" sz="900" spc="-30">
                <a:latin typeface="Arial"/>
                <a:cs typeface="Arial"/>
              </a:rPr>
              <a:t>PCM, Dolby Digital, </a:t>
            </a:r>
            <a:r>
              <a:rPr dirty="0" sz="900" spc="-25">
                <a:latin typeface="Arial"/>
                <a:cs typeface="Arial"/>
              </a:rPr>
              <a:t>DTS  </a:t>
            </a:r>
            <a:r>
              <a:rPr dirty="0" sz="900" spc="-30">
                <a:latin typeface="Arial"/>
                <a:cs typeface="Arial"/>
              </a:rPr>
              <a:t>digital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audio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at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up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to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192kHz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frame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rate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35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IEC60958 </a:t>
            </a:r>
            <a:r>
              <a:rPr dirty="0" sz="900" spc="-20">
                <a:latin typeface="Arial"/>
                <a:cs typeface="Arial"/>
              </a:rPr>
              <a:t>or </a:t>
            </a:r>
            <a:r>
              <a:rPr dirty="0" sz="900" spc="-30">
                <a:latin typeface="Arial"/>
                <a:cs typeface="Arial"/>
              </a:rPr>
              <a:t>IEC61937</a:t>
            </a:r>
            <a:r>
              <a:rPr dirty="0" sz="900" spc="-13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compatible</a:t>
            </a:r>
            <a:endParaRPr sz="900">
              <a:latin typeface="Arial"/>
              <a:cs typeface="Arial"/>
            </a:endParaRPr>
          </a:p>
          <a:p>
            <a:pPr marL="139065" indent="-126364">
              <a:lnSpc>
                <a:spcPct val="100000"/>
              </a:lnSpc>
              <a:spcBef>
                <a:spcPts val="520"/>
              </a:spcBef>
              <a:buSzPct val="111111"/>
              <a:buFont typeface="Wingdings"/>
              <a:buChar char=""/>
              <a:tabLst>
                <a:tab pos="139700" algn="l"/>
              </a:tabLst>
            </a:pPr>
            <a:r>
              <a:rPr dirty="0" spc="-30" b="1">
                <a:latin typeface="Arial"/>
                <a:cs typeface="Arial"/>
              </a:rPr>
              <a:t>HDMI2.0</a:t>
            </a:r>
            <a:r>
              <a:rPr dirty="0" spc="-65" b="1">
                <a:latin typeface="Arial"/>
                <a:cs typeface="Arial"/>
              </a:rPr>
              <a:t> </a:t>
            </a:r>
            <a:r>
              <a:rPr dirty="0" spc="-40" b="1">
                <a:latin typeface="Arial"/>
                <a:cs typeface="Arial"/>
              </a:rPr>
              <a:t>Transmitter</a:t>
            </a: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Compliant </a:t>
            </a:r>
            <a:r>
              <a:rPr dirty="0" sz="900" spc="-30">
                <a:latin typeface="Arial"/>
                <a:cs typeface="Arial"/>
              </a:rPr>
              <a:t>with </a:t>
            </a:r>
            <a:r>
              <a:rPr dirty="0" sz="900" spc="-35">
                <a:latin typeface="Arial"/>
                <a:cs typeface="Arial"/>
              </a:rPr>
              <a:t>HDMI2.0b, </a:t>
            </a:r>
            <a:r>
              <a:rPr dirty="0" sz="900" spc="-30">
                <a:latin typeface="Arial"/>
                <a:cs typeface="Arial"/>
              </a:rPr>
              <a:t>HDMI1.4 </a:t>
            </a:r>
            <a:r>
              <a:rPr dirty="0" sz="900" spc="-25">
                <a:latin typeface="Arial"/>
                <a:cs typeface="Arial"/>
              </a:rPr>
              <a:t>and</a:t>
            </a:r>
            <a:r>
              <a:rPr dirty="0" sz="900" spc="-17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DVI1.0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Compliant </a:t>
            </a:r>
            <a:r>
              <a:rPr dirty="0" sz="900" spc="-30">
                <a:latin typeface="Arial"/>
                <a:cs typeface="Arial"/>
              </a:rPr>
              <a:t>with HDCP2.2 </a:t>
            </a:r>
            <a:r>
              <a:rPr dirty="0" sz="900" spc="-25">
                <a:latin typeface="Arial"/>
                <a:cs typeface="Arial"/>
              </a:rPr>
              <a:t>and</a:t>
            </a:r>
            <a:r>
              <a:rPr dirty="0" sz="900" spc="-15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HDCP1.4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Data rate </a:t>
            </a:r>
            <a:r>
              <a:rPr dirty="0" sz="900" spc="-20">
                <a:latin typeface="Arial"/>
                <a:cs typeface="Arial"/>
              </a:rPr>
              <a:t>up to</a:t>
            </a:r>
            <a:r>
              <a:rPr dirty="0" sz="900" spc="-160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6Gbps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On-die </a:t>
            </a:r>
            <a:r>
              <a:rPr dirty="0" sz="900" spc="-25">
                <a:latin typeface="Arial"/>
                <a:cs typeface="Arial"/>
              </a:rPr>
              <a:t>back</a:t>
            </a:r>
            <a:r>
              <a:rPr dirty="0" sz="900" spc="-9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termination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Programmable transmitter </a:t>
            </a:r>
            <a:r>
              <a:rPr dirty="0" sz="900" spc="-30">
                <a:latin typeface="Arial"/>
                <a:cs typeface="Arial"/>
              </a:rPr>
              <a:t>swing </a:t>
            </a:r>
            <a:r>
              <a:rPr dirty="0" sz="900" spc="-25">
                <a:latin typeface="Arial"/>
                <a:cs typeface="Arial"/>
              </a:rPr>
              <a:t>and</a:t>
            </a:r>
            <a:r>
              <a:rPr dirty="0" sz="900" spc="-13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pre-emphasis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AC-couple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capable</a:t>
            </a:r>
            <a:endParaRPr sz="900">
              <a:latin typeface="Arial"/>
              <a:cs typeface="Arial"/>
            </a:endParaRPr>
          </a:p>
          <a:p>
            <a:pPr lvl="1" marL="300355" marR="5080" indent="-107314">
              <a:lnSpc>
                <a:spcPct val="143300"/>
              </a:lnSpc>
              <a:spcBef>
                <a:spcPts val="5"/>
              </a:spcBef>
              <a:buFont typeface="Wingdings"/>
              <a:buChar char=""/>
              <a:tabLst>
                <a:tab pos="300990" algn="l"/>
                <a:tab pos="805815" algn="l"/>
                <a:tab pos="1312545" algn="l"/>
                <a:tab pos="2192655" algn="l"/>
                <a:tab pos="2505710" algn="l"/>
              </a:tabLst>
            </a:pPr>
            <a:r>
              <a:rPr dirty="0" sz="900" spc="-40">
                <a:latin typeface="Arial"/>
                <a:cs typeface="Arial"/>
              </a:rPr>
              <a:t>Sup</a:t>
            </a:r>
            <a:r>
              <a:rPr dirty="0" sz="900" spc="-35">
                <a:latin typeface="Arial"/>
                <a:cs typeface="Arial"/>
              </a:rPr>
              <a:t>p</a:t>
            </a:r>
            <a:r>
              <a:rPr dirty="0" sz="900" spc="-40">
                <a:latin typeface="Arial"/>
                <a:cs typeface="Arial"/>
              </a:rPr>
              <a:t>or</a:t>
            </a:r>
            <a:r>
              <a:rPr dirty="0" sz="900" spc="-5">
                <a:latin typeface="Arial"/>
                <a:cs typeface="Arial"/>
              </a:rPr>
              <a:t>t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-40">
                <a:latin typeface="Arial"/>
                <a:cs typeface="Arial"/>
              </a:rPr>
              <a:t>ch</a:t>
            </a:r>
            <a:r>
              <a:rPr dirty="0" sz="900" spc="-35">
                <a:latin typeface="Arial"/>
                <a:cs typeface="Arial"/>
              </a:rPr>
              <a:t>an</a:t>
            </a:r>
            <a:r>
              <a:rPr dirty="0" sz="900" spc="-40">
                <a:latin typeface="Arial"/>
                <a:cs typeface="Arial"/>
              </a:rPr>
              <a:t>ne</a:t>
            </a:r>
            <a:r>
              <a:rPr dirty="0" sz="900" spc="-5">
                <a:latin typeface="Arial"/>
                <a:cs typeface="Arial"/>
              </a:rPr>
              <a:t>l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-25">
                <a:latin typeface="Arial"/>
                <a:cs typeface="Arial"/>
              </a:rPr>
              <a:t>s</a:t>
            </a:r>
            <a:r>
              <a:rPr dirty="0" sz="900" spc="-50">
                <a:latin typeface="Arial"/>
                <a:cs typeface="Arial"/>
              </a:rPr>
              <a:t>w</a:t>
            </a:r>
            <a:r>
              <a:rPr dirty="0" sz="900" spc="-35">
                <a:latin typeface="Arial"/>
                <a:cs typeface="Arial"/>
              </a:rPr>
              <a:t>a</a:t>
            </a:r>
            <a:r>
              <a:rPr dirty="0" sz="900" spc="-40">
                <a:latin typeface="Arial"/>
                <a:cs typeface="Arial"/>
              </a:rPr>
              <a:t>p</a:t>
            </a:r>
            <a:r>
              <a:rPr dirty="0" sz="900" spc="-30">
                <a:latin typeface="Arial"/>
                <a:cs typeface="Arial"/>
              </a:rPr>
              <a:t>(</a:t>
            </a:r>
            <a:r>
              <a:rPr dirty="0" sz="900" spc="-40">
                <a:latin typeface="Arial"/>
                <a:cs typeface="Arial"/>
              </a:rPr>
              <a:t>a</a:t>
            </a:r>
            <a:r>
              <a:rPr dirty="0" sz="900" spc="-40">
                <a:latin typeface="Arial"/>
                <a:cs typeface="Arial"/>
              </a:rPr>
              <a:t>rbi</a:t>
            </a:r>
            <a:r>
              <a:rPr dirty="0" sz="900" spc="-30">
                <a:latin typeface="Arial"/>
                <a:cs typeface="Arial"/>
              </a:rPr>
              <a:t>t</a:t>
            </a:r>
            <a:r>
              <a:rPr dirty="0" sz="900" spc="-40">
                <a:latin typeface="Arial"/>
                <a:cs typeface="Arial"/>
              </a:rPr>
              <a:t>rari</a:t>
            </a:r>
            <a:r>
              <a:rPr dirty="0" sz="900" spc="-35">
                <a:latin typeface="Arial"/>
                <a:cs typeface="Arial"/>
              </a:rPr>
              <a:t>l</a:t>
            </a:r>
            <a:r>
              <a:rPr dirty="0" sz="900" spc="-45">
                <a:latin typeface="Arial"/>
                <a:cs typeface="Arial"/>
              </a:rPr>
              <a:t>y</a:t>
            </a:r>
            <a:r>
              <a:rPr dirty="0" sz="900" spc="-5">
                <a:latin typeface="Arial"/>
                <a:cs typeface="Arial"/>
              </a:rPr>
              <a:t>)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-35">
                <a:latin typeface="Arial"/>
                <a:cs typeface="Arial"/>
              </a:rPr>
              <a:t>a</a:t>
            </a:r>
            <a:r>
              <a:rPr dirty="0" sz="900" spc="-40">
                <a:latin typeface="Arial"/>
                <a:cs typeface="Arial"/>
              </a:rPr>
              <a:t>n</a:t>
            </a:r>
            <a:r>
              <a:rPr dirty="0" sz="900" spc="-5">
                <a:latin typeface="Arial"/>
                <a:cs typeface="Arial"/>
              </a:rPr>
              <a:t>d</a:t>
            </a:r>
            <a:r>
              <a:rPr dirty="0" sz="900">
                <a:latin typeface="Arial"/>
                <a:cs typeface="Arial"/>
              </a:rPr>
              <a:t>	</a:t>
            </a:r>
            <a:r>
              <a:rPr dirty="0" sz="900" spc="-35">
                <a:latin typeface="Arial"/>
                <a:cs typeface="Arial"/>
              </a:rPr>
              <a:t>p</a:t>
            </a:r>
            <a:r>
              <a:rPr dirty="0" sz="900" spc="-40">
                <a:latin typeface="Arial"/>
                <a:cs typeface="Arial"/>
              </a:rPr>
              <a:t>olari</a:t>
            </a:r>
            <a:r>
              <a:rPr dirty="0" sz="900" spc="-30">
                <a:latin typeface="Arial"/>
                <a:cs typeface="Arial"/>
              </a:rPr>
              <a:t>t</a:t>
            </a:r>
            <a:r>
              <a:rPr dirty="0" sz="900" spc="-5">
                <a:latin typeface="Arial"/>
                <a:cs typeface="Arial"/>
              </a:rPr>
              <a:t>y  </a:t>
            </a:r>
            <a:r>
              <a:rPr dirty="0" sz="900" spc="-35">
                <a:latin typeface="Arial"/>
                <a:cs typeface="Arial"/>
              </a:rPr>
              <a:t>inversion(independent)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Support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4k@60Hz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Supported </a:t>
            </a:r>
            <a:r>
              <a:rPr dirty="0" sz="900" spc="-20">
                <a:latin typeface="Arial"/>
                <a:cs typeface="Arial"/>
              </a:rPr>
              <a:t>3D </a:t>
            </a:r>
            <a:r>
              <a:rPr dirty="0" sz="900" spc="-35">
                <a:latin typeface="Arial"/>
                <a:cs typeface="Arial"/>
              </a:rPr>
              <a:t>formats:</a:t>
            </a:r>
            <a:r>
              <a:rPr dirty="0" sz="900" spc="-12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side-by-side(full)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Supported </a:t>
            </a:r>
            <a:r>
              <a:rPr dirty="0" sz="900" spc="-30">
                <a:latin typeface="Arial"/>
                <a:cs typeface="Arial"/>
              </a:rPr>
              <a:t>video</a:t>
            </a:r>
            <a:r>
              <a:rPr dirty="0" sz="900" spc="-85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formats:</a:t>
            </a:r>
            <a:endParaRPr sz="900">
              <a:latin typeface="Arial"/>
              <a:cs typeface="Arial"/>
            </a:endParaRPr>
          </a:p>
          <a:p>
            <a:pPr marL="300355" marR="149225">
              <a:lnSpc>
                <a:spcPts val="1550"/>
              </a:lnSpc>
              <a:spcBef>
                <a:spcPts val="130"/>
              </a:spcBef>
            </a:pPr>
            <a:r>
              <a:rPr dirty="0" spc="-35"/>
              <a:t>DSC/CSC </a:t>
            </a:r>
            <a:r>
              <a:rPr dirty="0" spc="-30"/>
              <a:t>disabled: </a:t>
            </a:r>
            <a:r>
              <a:rPr dirty="0" spc="-35"/>
              <a:t>24/30/36-bit </a:t>
            </a:r>
            <a:r>
              <a:rPr dirty="0" spc="-30"/>
              <a:t>RGB, </a:t>
            </a:r>
            <a:r>
              <a:rPr dirty="0" spc="-35"/>
              <a:t>16/20/24-bit  </a:t>
            </a:r>
            <a:r>
              <a:rPr dirty="0" spc="-30"/>
              <a:t>YCbCr4:2:2, </a:t>
            </a:r>
            <a:r>
              <a:rPr dirty="0" spc="-25"/>
              <a:t>8-bit</a:t>
            </a:r>
            <a:r>
              <a:rPr dirty="0" spc="-95"/>
              <a:t> </a:t>
            </a:r>
            <a:r>
              <a:rPr dirty="0" spc="-35"/>
              <a:t>YCbCr4:2:0</a:t>
            </a:r>
          </a:p>
          <a:p>
            <a:pPr marL="300355" marR="8255">
              <a:lnSpc>
                <a:spcPts val="1550"/>
              </a:lnSpc>
              <a:spcBef>
                <a:spcPts val="5"/>
              </a:spcBef>
            </a:pPr>
            <a:r>
              <a:rPr dirty="0" spc="-25"/>
              <a:t>DSC</a:t>
            </a:r>
            <a:r>
              <a:rPr dirty="0" spc="-75"/>
              <a:t> </a:t>
            </a:r>
            <a:r>
              <a:rPr dirty="0" spc="-30"/>
              <a:t>disabled,</a:t>
            </a:r>
            <a:r>
              <a:rPr dirty="0" spc="-65"/>
              <a:t> </a:t>
            </a:r>
            <a:r>
              <a:rPr dirty="0" spc="-25"/>
              <a:t>CSC</a:t>
            </a:r>
            <a:r>
              <a:rPr dirty="0" spc="-70"/>
              <a:t> </a:t>
            </a:r>
            <a:r>
              <a:rPr dirty="0" spc="-30"/>
              <a:t>enabled:</a:t>
            </a:r>
            <a:r>
              <a:rPr dirty="0" spc="-65"/>
              <a:t> </a:t>
            </a:r>
            <a:r>
              <a:rPr dirty="0" spc="-30"/>
              <a:t>24-bit</a:t>
            </a:r>
            <a:r>
              <a:rPr dirty="0" spc="-70"/>
              <a:t> </a:t>
            </a:r>
            <a:r>
              <a:rPr dirty="0" spc="-35"/>
              <a:t>RGB/YCbCr4:4:4,  </a:t>
            </a:r>
            <a:r>
              <a:rPr dirty="0" spc="-30"/>
              <a:t>16-bit</a:t>
            </a:r>
            <a:r>
              <a:rPr dirty="0" spc="-65"/>
              <a:t> </a:t>
            </a:r>
            <a:r>
              <a:rPr dirty="0" spc="-35"/>
              <a:t>YCbCr4:2:2</a:t>
            </a:r>
          </a:p>
          <a:p>
            <a:pPr marL="300355" marR="302895">
              <a:lnSpc>
                <a:spcPts val="1550"/>
              </a:lnSpc>
              <a:spcBef>
                <a:spcPts val="5"/>
              </a:spcBef>
            </a:pPr>
            <a:r>
              <a:rPr dirty="0" spc="-25"/>
              <a:t>DSC</a:t>
            </a:r>
            <a:r>
              <a:rPr dirty="0" spc="-60"/>
              <a:t> </a:t>
            </a:r>
            <a:r>
              <a:rPr dirty="0" spc="-30"/>
              <a:t>enabled,</a:t>
            </a:r>
            <a:r>
              <a:rPr dirty="0" spc="-60"/>
              <a:t> </a:t>
            </a:r>
            <a:r>
              <a:rPr dirty="0" spc="-25"/>
              <a:t>CSC</a:t>
            </a:r>
            <a:r>
              <a:rPr dirty="0" spc="-55"/>
              <a:t> </a:t>
            </a:r>
            <a:r>
              <a:rPr dirty="0" spc="-35"/>
              <a:t>disabled:</a:t>
            </a:r>
            <a:r>
              <a:rPr dirty="0" spc="-60"/>
              <a:t> </a:t>
            </a:r>
            <a:r>
              <a:rPr dirty="0" spc="-30"/>
              <a:t>24-bit</a:t>
            </a:r>
            <a:r>
              <a:rPr dirty="0" spc="-55"/>
              <a:t> </a:t>
            </a:r>
            <a:r>
              <a:rPr dirty="0" spc="-30"/>
              <a:t>RGB,</a:t>
            </a:r>
            <a:r>
              <a:rPr dirty="0" spc="-60"/>
              <a:t> </a:t>
            </a:r>
            <a:r>
              <a:rPr dirty="0" spc="-40"/>
              <a:t>16-bit  </a:t>
            </a:r>
            <a:r>
              <a:rPr dirty="0" spc="-30"/>
              <a:t>YCbCr4:2:2, </a:t>
            </a:r>
            <a:r>
              <a:rPr dirty="0" spc="-25"/>
              <a:t>8-bit</a:t>
            </a:r>
            <a:r>
              <a:rPr dirty="0" spc="-95"/>
              <a:t> </a:t>
            </a:r>
            <a:r>
              <a:rPr dirty="0" spc="-35"/>
              <a:t>YCbCr4:2:0</a:t>
            </a:r>
          </a:p>
          <a:p>
            <a:pPr marL="300355" marR="9525">
              <a:lnSpc>
                <a:spcPts val="1550"/>
              </a:lnSpc>
              <a:spcBef>
                <a:spcPts val="5"/>
              </a:spcBef>
            </a:pPr>
            <a:r>
              <a:rPr dirty="0" spc="-35"/>
              <a:t>DSC/CSC </a:t>
            </a:r>
            <a:r>
              <a:rPr dirty="0" spc="-30"/>
              <a:t>enabled: 24-bit </a:t>
            </a:r>
            <a:r>
              <a:rPr dirty="0" spc="-35"/>
              <a:t>RGB/YCbCr4:4:4, </a:t>
            </a:r>
            <a:r>
              <a:rPr dirty="0" spc="-40"/>
              <a:t>16-bit  </a:t>
            </a:r>
            <a:r>
              <a:rPr dirty="0" spc="-35"/>
              <a:t>YCbCr4:2:2</a:t>
            </a:r>
          </a:p>
          <a:p>
            <a:pPr lvl="1" marL="300355" indent="-107314">
              <a:lnSpc>
                <a:spcPct val="100000"/>
              </a:lnSpc>
              <a:spcBef>
                <a:spcPts val="34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5">
                <a:latin typeface="Arial"/>
                <a:cs typeface="Arial"/>
              </a:rPr>
              <a:t>HDR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support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Support </a:t>
            </a:r>
            <a:r>
              <a:rPr dirty="0" sz="900" spc="-25">
                <a:latin typeface="Arial"/>
                <a:cs typeface="Arial"/>
              </a:rPr>
              <a:t>TMDS </a:t>
            </a:r>
            <a:r>
              <a:rPr dirty="0" sz="900" spc="-35">
                <a:latin typeface="Arial"/>
                <a:cs typeface="Arial"/>
              </a:rPr>
              <a:t>scrambling </a:t>
            </a:r>
            <a:r>
              <a:rPr dirty="0" sz="900" spc="-25">
                <a:latin typeface="Arial"/>
                <a:cs typeface="Arial"/>
              </a:rPr>
              <a:t>for </a:t>
            </a:r>
            <a:r>
              <a:rPr dirty="0" sz="900" spc="-30">
                <a:latin typeface="Arial"/>
                <a:cs typeface="Arial"/>
              </a:rPr>
              <a:t>EMI/RFI</a:t>
            </a:r>
            <a:r>
              <a:rPr dirty="0" sz="900" spc="-190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reduction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Support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SCDC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6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0">
                <a:latin typeface="Arial"/>
                <a:cs typeface="Arial"/>
              </a:rPr>
              <a:t>5V </a:t>
            </a:r>
            <a:r>
              <a:rPr dirty="0" sz="900" spc="-35">
                <a:latin typeface="Arial"/>
                <a:cs typeface="Arial"/>
              </a:rPr>
              <a:t>tolerance </a:t>
            </a:r>
            <a:r>
              <a:rPr dirty="0" sz="900" spc="-30">
                <a:latin typeface="Arial"/>
                <a:cs typeface="Arial"/>
              </a:rPr>
              <a:t>DDC/HPD</a:t>
            </a:r>
            <a:r>
              <a:rPr dirty="0" sz="900" spc="-130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I/Os</a:t>
            </a:r>
            <a:endParaRPr sz="900">
              <a:latin typeface="Arial"/>
              <a:cs typeface="Arial"/>
            </a:endParaRPr>
          </a:p>
          <a:p>
            <a:pPr marL="138430" indent="-125730">
              <a:lnSpc>
                <a:spcPct val="100000"/>
              </a:lnSpc>
              <a:spcBef>
                <a:spcPts val="520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pc="-35" b="1">
                <a:latin typeface="Arial"/>
                <a:cs typeface="Arial"/>
              </a:rPr>
              <a:t>Miscellaneous</a:t>
            </a:r>
          </a:p>
          <a:p>
            <a:pPr lvl="1" marL="300355" indent="-107314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5">
                <a:latin typeface="Arial"/>
                <a:cs typeface="Arial"/>
              </a:rPr>
              <a:t>CSC: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RGB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&lt;-&gt;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YUV444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&lt;-&gt;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YUV422</a:t>
            </a:r>
            <a:endParaRPr sz="900">
              <a:latin typeface="Arial"/>
              <a:cs typeface="Arial"/>
            </a:endParaRPr>
          </a:p>
          <a:p>
            <a:pPr lvl="1"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Integrated </a:t>
            </a:r>
            <a:r>
              <a:rPr dirty="0" sz="900" spc="-25">
                <a:latin typeface="Arial"/>
                <a:cs typeface="Arial"/>
              </a:rPr>
              <a:t>CEC</a:t>
            </a:r>
            <a:r>
              <a:rPr dirty="0" sz="900" spc="-8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Controller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0895" y="313944"/>
            <a:ext cx="6939280" cy="0"/>
          </a:xfrm>
          <a:custGeom>
            <a:avLst/>
            <a:gdLst/>
            <a:ahLst/>
            <a:cxnLst/>
            <a:rect l="l" t="t" r="r" b="b"/>
            <a:pathLst>
              <a:path w="6939280" h="0">
                <a:moveTo>
                  <a:pt x="0" y="0"/>
                </a:moveTo>
                <a:lnTo>
                  <a:pt x="693877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4" y="310896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249667" y="316991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6991" y="10381488"/>
            <a:ext cx="6926580" cy="0"/>
          </a:xfrm>
          <a:custGeom>
            <a:avLst/>
            <a:gdLst/>
            <a:ahLst/>
            <a:cxnLst/>
            <a:rect l="l" t="t" r="r" b="b"/>
            <a:pathLst>
              <a:path w="6926580" h="0">
                <a:moveTo>
                  <a:pt x="0" y="0"/>
                </a:moveTo>
                <a:lnTo>
                  <a:pt x="69265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pc="-10"/>
              <a:t>Lontium Semiconductor</a:t>
            </a:r>
            <a:r>
              <a:rPr dirty="0" spc="30"/>
              <a:t> </a:t>
            </a:r>
            <a:r>
              <a:rPr dirty="0" spc="-10"/>
              <a:t>Corporation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15"/>
              <a:t>LT9611UXC </a:t>
            </a:r>
            <a:r>
              <a:rPr dirty="0" spc="-10"/>
              <a:t>Product Brief </a:t>
            </a:r>
            <a:r>
              <a:rPr dirty="0" spc="-5"/>
              <a:t>– </a:t>
            </a:r>
            <a:r>
              <a:rPr dirty="0" spc="-15"/>
              <a:t>Rev</a:t>
            </a:r>
            <a:r>
              <a:rPr dirty="0" spc="35"/>
              <a:t> </a:t>
            </a:r>
            <a:r>
              <a:rPr dirty="0" spc="-5"/>
              <a:t>0.5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549151" y="9659933"/>
            <a:ext cx="127889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z="1050" spc="-10">
                <a:solidFill>
                  <a:srgbClr val="FF0000"/>
                </a:solidFill>
                <a:latin typeface="Calibri"/>
                <a:cs typeface="Calibri"/>
                <a:hlinkClick r:id="rId3"/>
              </a:rPr>
              <a:t>www.lontiumsemi.com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44473" y="7831073"/>
            <a:ext cx="622554" cy="484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082504" y="7452312"/>
            <a:ext cx="526268" cy="5265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41882" y="7049261"/>
            <a:ext cx="669036" cy="6697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52777" y="6743700"/>
            <a:ext cx="574548" cy="574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63673" y="6611873"/>
            <a:ext cx="484631" cy="4853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14550" y="6275832"/>
            <a:ext cx="601009" cy="6011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45257" y="5898641"/>
            <a:ext cx="717042" cy="7170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24830" y="5514594"/>
            <a:ext cx="522184" cy="52113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35845" y="5198971"/>
            <a:ext cx="526494" cy="52650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95115" y="4796028"/>
            <a:ext cx="669798" cy="6690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926585" y="4519421"/>
            <a:ext cx="485393" cy="61493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94809" y="4380738"/>
            <a:ext cx="485393" cy="48463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347209" y="4133754"/>
            <a:ext cx="579179" cy="5792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55058" y="3772661"/>
            <a:ext cx="637793" cy="63246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943855" y="3448050"/>
            <a:ext cx="669036" cy="6690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53990" y="3141726"/>
            <a:ext cx="574548" cy="57530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64885" y="3010661"/>
            <a:ext cx="485393" cy="48539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795009" y="2772917"/>
            <a:ext cx="599693" cy="59969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25896" y="2550414"/>
            <a:ext cx="621792" cy="48463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793745" y="1158490"/>
            <a:ext cx="401701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20" b="1">
                <a:solidFill>
                  <a:srgbClr val="FF0000"/>
                </a:solidFill>
                <a:latin typeface="Calibri"/>
                <a:cs typeface="Calibri"/>
              </a:rPr>
              <a:t>LT9611UXC </a:t>
            </a:r>
            <a:r>
              <a:rPr dirty="0" sz="1050" spc="-15">
                <a:solidFill>
                  <a:srgbClr val="FF0000"/>
                </a:solidFill>
                <a:latin typeface="Calibri"/>
                <a:cs typeface="Calibri"/>
              </a:rPr>
              <a:t>ADVANCE INFORMATION </a:t>
            </a:r>
            <a:r>
              <a:rPr dirty="0" sz="1050" spc="-5">
                <a:solidFill>
                  <a:srgbClr val="FF0000"/>
                </a:solidFill>
                <a:latin typeface="Calibri"/>
                <a:cs typeface="Calibri"/>
              </a:rPr>
              <a:t>– CONFIDENTIAL AND</a:t>
            </a:r>
            <a:r>
              <a:rPr dirty="0" sz="1050" spc="11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50" spc="-15">
                <a:solidFill>
                  <a:srgbClr val="FF0000"/>
                </a:solidFill>
                <a:latin typeface="Calibri"/>
                <a:cs typeface="Calibri"/>
              </a:rPr>
              <a:t>PROPRIETARY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20090" y="1330070"/>
            <a:ext cx="2086610" cy="0"/>
          </a:xfrm>
          <a:custGeom>
            <a:avLst/>
            <a:gdLst/>
            <a:ahLst/>
            <a:cxnLst/>
            <a:rect l="l" t="t" r="r" b="b"/>
            <a:pathLst>
              <a:path w="2086610" h="0">
                <a:moveTo>
                  <a:pt x="0" y="0"/>
                </a:moveTo>
                <a:lnTo>
                  <a:pt x="2086356" y="0"/>
                </a:lnTo>
              </a:path>
            </a:pathLst>
          </a:custGeom>
          <a:ln w="8382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06445" y="1330070"/>
            <a:ext cx="4034154" cy="0"/>
          </a:xfrm>
          <a:custGeom>
            <a:avLst/>
            <a:gdLst/>
            <a:ahLst/>
            <a:cxnLst/>
            <a:rect l="l" t="t" r="r" b="b"/>
            <a:pathLst>
              <a:path w="4034154" h="0">
                <a:moveTo>
                  <a:pt x="0" y="0"/>
                </a:moveTo>
                <a:lnTo>
                  <a:pt x="4034028" y="0"/>
                </a:lnTo>
              </a:path>
            </a:pathLst>
          </a:custGeom>
          <a:ln w="8382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20090" y="720090"/>
            <a:ext cx="1884324" cy="59055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39140" y="9640823"/>
            <a:ext cx="6090920" cy="0"/>
          </a:xfrm>
          <a:custGeom>
            <a:avLst/>
            <a:gdLst/>
            <a:ahLst/>
            <a:cxnLst/>
            <a:rect l="l" t="t" r="r" b="b"/>
            <a:pathLst>
              <a:path w="6090920" h="0">
                <a:moveTo>
                  <a:pt x="0" y="0"/>
                </a:moveTo>
                <a:lnTo>
                  <a:pt x="609066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07390" y="1284981"/>
            <a:ext cx="2856230" cy="367474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300355" indent="-107314">
              <a:lnSpc>
                <a:spcPct val="100000"/>
              </a:lnSpc>
              <a:spcBef>
                <a:spcPts val="56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External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oscillator</a:t>
            </a:r>
            <a:endParaRPr sz="900">
              <a:latin typeface="Arial"/>
              <a:cs typeface="Arial"/>
            </a:endParaRPr>
          </a:p>
          <a:p>
            <a:pPr marL="300355" indent="-107314">
              <a:lnSpc>
                <a:spcPct val="100000"/>
              </a:lnSpc>
              <a:spcBef>
                <a:spcPts val="47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Integrated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microprocessor</a:t>
            </a:r>
            <a:endParaRPr sz="900">
              <a:latin typeface="Arial"/>
              <a:cs typeface="Arial"/>
            </a:endParaRPr>
          </a:p>
          <a:p>
            <a:pPr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Embedded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SPI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flash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for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firmware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HDCP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keys</a:t>
            </a:r>
            <a:endParaRPr sz="900">
              <a:latin typeface="Arial"/>
              <a:cs typeface="Arial"/>
            </a:endParaRPr>
          </a:p>
          <a:p>
            <a:pPr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5">
                <a:latin typeface="Arial"/>
                <a:cs typeface="Arial"/>
              </a:rPr>
              <a:t>GPIOs for </a:t>
            </a:r>
            <a:r>
              <a:rPr dirty="0" sz="900" spc="-30">
                <a:latin typeface="Arial"/>
                <a:cs typeface="Arial"/>
              </a:rPr>
              <a:t>system</a:t>
            </a:r>
            <a:r>
              <a:rPr dirty="0" sz="900" spc="-14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controls</a:t>
            </a:r>
            <a:endParaRPr sz="900">
              <a:latin typeface="Arial"/>
              <a:cs typeface="Arial"/>
            </a:endParaRPr>
          </a:p>
          <a:p>
            <a:pPr marL="300355" indent="-107314">
              <a:lnSpc>
                <a:spcPct val="100000"/>
              </a:lnSpc>
              <a:spcBef>
                <a:spcPts val="47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Integrated 100/400kHz </a:t>
            </a:r>
            <a:r>
              <a:rPr dirty="0" sz="900" spc="-25">
                <a:latin typeface="Arial"/>
                <a:cs typeface="Arial"/>
              </a:rPr>
              <a:t>I2C</a:t>
            </a:r>
            <a:r>
              <a:rPr dirty="0" sz="900" spc="-11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slave</a:t>
            </a:r>
            <a:endParaRPr sz="900">
              <a:latin typeface="Arial"/>
              <a:cs typeface="Arial"/>
            </a:endParaRPr>
          </a:p>
          <a:p>
            <a:pPr marL="300355" indent="-107314">
              <a:lnSpc>
                <a:spcPct val="100000"/>
              </a:lnSpc>
              <a:spcBef>
                <a:spcPts val="470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Firmware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update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through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SPI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or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I2C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interface</a:t>
            </a:r>
            <a:endParaRPr sz="900">
              <a:latin typeface="Arial"/>
              <a:cs typeface="Arial"/>
            </a:endParaRPr>
          </a:p>
          <a:p>
            <a:pPr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0">
                <a:latin typeface="Arial"/>
                <a:cs typeface="Arial"/>
              </a:rPr>
              <a:t>Power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30">
                <a:latin typeface="Arial"/>
                <a:cs typeface="Arial"/>
              </a:rPr>
              <a:t>supply: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3.3V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for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I/O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and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1.2V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for</a:t>
            </a:r>
            <a:r>
              <a:rPr dirty="0" sz="900" spc="-65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core</a:t>
            </a:r>
            <a:endParaRPr sz="900">
              <a:latin typeface="Arial"/>
              <a:cs typeface="Arial"/>
            </a:endParaRPr>
          </a:p>
          <a:p>
            <a:pPr marL="300355" indent="-107314">
              <a:lnSpc>
                <a:spcPct val="100000"/>
              </a:lnSpc>
              <a:spcBef>
                <a:spcPts val="4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25">
                <a:latin typeface="Arial"/>
                <a:cs typeface="Arial"/>
              </a:rPr>
              <a:t>ESD 4kV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HBM</a:t>
            </a:r>
            <a:endParaRPr sz="900">
              <a:latin typeface="Arial"/>
              <a:cs typeface="Arial"/>
            </a:endParaRPr>
          </a:p>
          <a:p>
            <a:pPr marL="300355" indent="-107314">
              <a:lnSpc>
                <a:spcPct val="100000"/>
              </a:lnSpc>
              <a:spcBef>
                <a:spcPts val="76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Temperature </a:t>
            </a:r>
            <a:r>
              <a:rPr dirty="0" sz="900" spc="-30">
                <a:latin typeface="Arial"/>
                <a:cs typeface="Arial"/>
              </a:rPr>
              <a:t>Range: </a:t>
            </a:r>
            <a:r>
              <a:rPr dirty="0" sz="900" spc="-5">
                <a:latin typeface="Arial"/>
                <a:cs typeface="Arial"/>
              </a:rPr>
              <a:t>-40</a:t>
            </a:r>
            <a:r>
              <a:rPr dirty="0" sz="900" spc="-5">
                <a:latin typeface="Lucida Sans Unicode"/>
                <a:cs typeface="Lucida Sans Unicode"/>
              </a:rPr>
              <a:t>℃ </a:t>
            </a:r>
            <a:r>
              <a:rPr dirty="0" sz="900" spc="-5">
                <a:latin typeface="Arial"/>
                <a:cs typeface="Arial"/>
              </a:rPr>
              <a:t>~</a:t>
            </a:r>
            <a:r>
              <a:rPr dirty="0" sz="900" spc="-4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+85</a:t>
            </a:r>
            <a:r>
              <a:rPr dirty="0" sz="900" spc="-5">
                <a:latin typeface="Lucida Sans Unicode"/>
                <a:cs typeface="Lucida Sans Unicode"/>
              </a:rPr>
              <a:t>℃</a:t>
            </a:r>
            <a:endParaRPr sz="900">
              <a:latin typeface="Lucida Sans Unicode"/>
              <a:cs typeface="Lucida Sans Unicode"/>
            </a:endParaRPr>
          </a:p>
          <a:p>
            <a:pPr marL="300355" indent="-107314">
              <a:lnSpc>
                <a:spcPct val="100000"/>
              </a:lnSpc>
              <a:spcBef>
                <a:spcPts val="975"/>
              </a:spcBef>
              <a:buFont typeface="Wingdings"/>
              <a:buChar char=""/>
              <a:tabLst>
                <a:tab pos="300990" algn="l"/>
              </a:tabLst>
            </a:pPr>
            <a:r>
              <a:rPr dirty="0" sz="900" spc="-35">
                <a:latin typeface="Arial"/>
                <a:cs typeface="Arial"/>
              </a:rPr>
              <a:t>Package: </a:t>
            </a:r>
            <a:r>
              <a:rPr dirty="0" sz="900" spc="-30">
                <a:latin typeface="Arial"/>
                <a:cs typeface="Arial"/>
              </a:rPr>
              <a:t>QFN64</a:t>
            </a:r>
            <a:r>
              <a:rPr dirty="0" sz="900" spc="-90">
                <a:latin typeface="Arial"/>
                <a:cs typeface="Arial"/>
              </a:rPr>
              <a:t> </a:t>
            </a:r>
            <a:r>
              <a:rPr dirty="0" sz="900" spc="-35">
                <a:latin typeface="Arial"/>
                <a:cs typeface="Arial"/>
              </a:rPr>
              <a:t>(7.5mm*7.5mm)</a:t>
            </a:r>
            <a:endParaRPr sz="9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425"/>
              </a:spcBef>
            </a:pPr>
            <a:r>
              <a:rPr dirty="0" sz="1800" spc="-5" b="1">
                <a:latin typeface="Arial"/>
                <a:cs typeface="Arial"/>
              </a:rPr>
              <a:t>Description</a:t>
            </a:r>
            <a:endParaRPr sz="1800">
              <a:latin typeface="Arial"/>
              <a:cs typeface="Arial"/>
            </a:endParaRPr>
          </a:p>
          <a:p>
            <a:pPr algn="just" marL="12700" marR="5080">
              <a:lnSpc>
                <a:spcPct val="143300"/>
              </a:lnSpc>
              <a:spcBef>
                <a:spcPts val="525"/>
              </a:spcBef>
            </a:pPr>
            <a:r>
              <a:rPr dirty="0" sz="900" spc="-5">
                <a:latin typeface="Arial"/>
                <a:cs typeface="Arial"/>
              </a:rPr>
              <a:t>The </a:t>
            </a:r>
            <a:r>
              <a:rPr dirty="0" sz="900" spc="-20">
                <a:latin typeface="Arial"/>
                <a:cs typeface="Arial"/>
              </a:rPr>
              <a:t>LT9611UXC </a:t>
            </a:r>
            <a:r>
              <a:rPr dirty="0" sz="900" spc="-5">
                <a:latin typeface="Arial"/>
                <a:cs typeface="Arial"/>
              </a:rPr>
              <a:t>is a high performance MIPI DSI/CSI </a:t>
            </a:r>
            <a:r>
              <a:rPr dirty="0" sz="900" spc="-10">
                <a:latin typeface="Arial"/>
                <a:cs typeface="Arial"/>
              </a:rPr>
              <a:t>to  </a:t>
            </a:r>
            <a:r>
              <a:rPr dirty="0" sz="900" spc="-5">
                <a:latin typeface="Arial"/>
                <a:cs typeface="Arial"/>
              </a:rPr>
              <a:t>HDMI2.0 converter for STB, DVD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applications.</a:t>
            </a:r>
            <a:endParaRPr sz="900">
              <a:latin typeface="Arial"/>
              <a:cs typeface="Arial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z="900" spc="-5">
                <a:latin typeface="Arial"/>
                <a:cs typeface="Arial"/>
              </a:rPr>
              <a:t>The MIPI DSI/CSI input features configurable  single-port or dual-port with 1 high-speed clock lane,  and 1~4 high-speed data lanes operating at </a:t>
            </a:r>
            <a:r>
              <a:rPr dirty="0" sz="900" spc="-10">
                <a:latin typeface="Arial"/>
                <a:cs typeface="Arial"/>
              </a:rPr>
              <a:t>maximum  </a:t>
            </a:r>
            <a:r>
              <a:rPr dirty="0" sz="900" spc="-5">
                <a:latin typeface="Arial"/>
                <a:cs typeface="Arial"/>
              </a:rPr>
              <a:t>2Gbps/lane,</a:t>
            </a:r>
            <a:r>
              <a:rPr dirty="0" sz="900" spc="9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which</a:t>
            </a:r>
            <a:r>
              <a:rPr dirty="0" sz="900" spc="7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can</a:t>
            </a:r>
            <a:r>
              <a:rPr dirty="0" sz="900" spc="7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support</a:t>
            </a:r>
            <a:r>
              <a:rPr dirty="0" sz="900" spc="7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</a:t>
            </a:r>
            <a:r>
              <a:rPr dirty="0" sz="900" spc="7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total</a:t>
            </a:r>
            <a:r>
              <a:rPr dirty="0" sz="900" spc="7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bandwidth</a:t>
            </a:r>
            <a:r>
              <a:rPr dirty="0" sz="900" spc="7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of</a:t>
            </a:r>
            <a:r>
              <a:rPr dirty="0" sz="900" spc="7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up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96185" y="1284989"/>
            <a:ext cx="2856865" cy="35775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95"/>
              </a:spcBef>
            </a:pPr>
            <a:r>
              <a:rPr dirty="0" sz="900" spc="-5">
                <a:latin typeface="Arial"/>
                <a:cs typeface="Arial"/>
              </a:rPr>
              <a:t>to 16Gbps. </a:t>
            </a:r>
            <a:r>
              <a:rPr dirty="0" sz="900" spc="-20">
                <a:latin typeface="Arial"/>
                <a:cs typeface="Arial"/>
              </a:rPr>
              <a:t>LT9611UXC </a:t>
            </a:r>
            <a:r>
              <a:rPr dirty="0" sz="900" spc="-5">
                <a:latin typeface="Arial"/>
                <a:cs typeface="Arial"/>
              </a:rPr>
              <a:t>supports burst mode DSI video  data transferring, also supports flexible video </a:t>
            </a:r>
            <a:r>
              <a:rPr dirty="0" sz="900" spc="-10">
                <a:latin typeface="Arial"/>
                <a:cs typeface="Arial"/>
              </a:rPr>
              <a:t>data  </a:t>
            </a:r>
            <a:r>
              <a:rPr dirty="0" sz="900" spc="-5">
                <a:latin typeface="Arial"/>
                <a:cs typeface="Arial"/>
              </a:rPr>
              <a:t>mapping path. Integrated DSC decoder implements </a:t>
            </a:r>
            <a:r>
              <a:rPr dirty="0" sz="900" spc="-10">
                <a:latin typeface="Arial"/>
                <a:cs typeface="Arial"/>
              </a:rPr>
              <a:t>up  </a:t>
            </a:r>
            <a:r>
              <a:rPr dirty="0" sz="900" spc="-5">
                <a:latin typeface="Arial"/>
                <a:cs typeface="Arial"/>
              </a:rPr>
              <a:t>to 1:3 visually lossless decompression which reduces  bandwidth requirement for UHD video transport, </a:t>
            </a:r>
            <a:r>
              <a:rPr dirty="0" sz="900" spc="-10">
                <a:latin typeface="Arial"/>
                <a:cs typeface="Arial"/>
              </a:rPr>
              <a:t>also  </a:t>
            </a:r>
            <a:r>
              <a:rPr dirty="0" sz="900" spc="-5">
                <a:latin typeface="Arial"/>
                <a:cs typeface="Arial"/>
              </a:rPr>
              <a:t>power consumption and</a:t>
            </a:r>
            <a:r>
              <a:rPr dirty="0" sz="900" spc="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EMI.</a:t>
            </a:r>
            <a:endParaRPr sz="900">
              <a:latin typeface="Arial"/>
              <a:cs typeface="Arial"/>
            </a:endParaRPr>
          </a:p>
          <a:p>
            <a:pPr algn="just" marL="12700" marR="6350">
              <a:lnSpc>
                <a:spcPct val="143600"/>
              </a:lnSpc>
              <a:spcBef>
                <a:spcPts val="5"/>
              </a:spcBef>
            </a:pPr>
            <a:r>
              <a:rPr dirty="0" sz="900" spc="-5">
                <a:latin typeface="Arial"/>
                <a:cs typeface="Arial"/>
              </a:rPr>
              <a:t>The HDMI2.0 output supports data rate up to 6Gbps  which provides </a:t>
            </a:r>
            <a:r>
              <a:rPr dirty="0" sz="900" spc="-10">
                <a:latin typeface="Arial"/>
                <a:cs typeface="Arial"/>
              </a:rPr>
              <a:t>sufficient </a:t>
            </a:r>
            <a:r>
              <a:rPr dirty="0" sz="900" spc="-5">
                <a:latin typeface="Arial"/>
                <a:cs typeface="Arial"/>
              </a:rPr>
              <a:t>bandwidth for 4k@60Hz video.  Also HDCP2.2 is supported for data</a:t>
            </a:r>
            <a:r>
              <a:rPr dirty="0" sz="900" spc="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encryption.</a:t>
            </a:r>
            <a:endParaRPr sz="900">
              <a:latin typeface="Arial"/>
              <a:cs typeface="Arial"/>
            </a:endParaRPr>
          </a:p>
          <a:p>
            <a:pPr algn="just" marL="12700" marR="5080">
              <a:lnSpc>
                <a:spcPct val="144400"/>
              </a:lnSpc>
              <a:spcBef>
                <a:spcPts val="254"/>
              </a:spcBef>
            </a:pPr>
            <a:r>
              <a:rPr dirty="0" sz="900" spc="-20">
                <a:latin typeface="Arial"/>
                <a:cs typeface="Arial"/>
              </a:rPr>
              <a:t>Two </a:t>
            </a:r>
            <a:r>
              <a:rPr dirty="0" sz="900" spc="-5">
                <a:latin typeface="Arial"/>
                <a:cs typeface="Arial"/>
              </a:rPr>
              <a:t>digital audio input interfaces are available, I2S </a:t>
            </a:r>
            <a:r>
              <a:rPr dirty="0" sz="900" spc="-10">
                <a:latin typeface="Arial"/>
                <a:cs typeface="Arial"/>
              </a:rPr>
              <a:t>and  </a:t>
            </a:r>
            <a:r>
              <a:rPr dirty="0" sz="900" spc="-25">
                <a:latin typeface="Arial"/>
                <a:cs typeface="Arial"/>
              </a:rPr>
              <a:t>SPDIF. </a:t>
            </a:r>
            <a:r>
              <a:rPr dirty="0" sz="900" spc="-5">
                <a:latin typeface="Arial"/>
                <a:cs typeface="Arial"/>
              </a:rPr>
              <a:t>The I2S interface supports 2-ch LPCM and the  SPDIF interface supports 8-ch LPCM or compressed  audio, both at maximum 192kHz sample</a:t>
            </a:r>
            <a:r>
              <a:rPr dirty="0" sz="900" spc="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rate.</a:t>
            </a:r>
            <a:endParaRPr sz="9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215"/>
              </a:spcBef>
            </a:pPr>
            <a:r>
              <a:rPr dirty="0" sz="900" spc="-5">
                <a:latin typeface="Arial"/>
                <a:cs typeface="Arial"/>
              </a:rPr>
              <a:t>The device is capable of automatic operation </a:t>
            </a:r>
            <a:r>
              <a:rPr dirty="0" sz="900" spc="-10">
                <a:latin typeface="Arial"/>
                <a:cs typeface="Arial"/>
              </a:rPr>
              <a:t>which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is</a:t>
            </a:r>
            <a:endParaRPr sz="900">
              <a:latin typeface="Arial"/>
              <a:cs typeface="Arial"/>
            </a:endParaRPr>
          </a:p>
          <a:p>
            <a:pPr algn="just" marL="12700" marR="5080">
              <a:lnSpc>
                <a:spcPct val="143700"/>
              </a:lnSpc>
              <a:spcBef>
                <a:spcPts val="5"/>
              </a:spcBef>
            </a:pPr>
            <a:r>
              <a:rPr dirty="0" sz="900" spc="-5">
                <a:latin typeface="Arial"/>
                <a:cs typeface="Arial"/>
              </a:rPr>
              <a:t>enabled by an integrated microprocessor that uses </a:t>
            </a:r>
            <a:r>
              <a:rPr dirty="0" sz="900" spc="-10">
                <a:latin typeface="Arial"/>
                <a:cs typeface="Arial"/>
              </a:rPr>
              <a:t>an  </a:t>
            </a:r>
            <a:r>
              <a:rPr dirty="0" sz="900" spc="-5">
                <a:latin typeface="Arial"/>
                <a:cs typeface="Arial"/>
              </a:rPr>
              <a:t>embedded SPI flash for firmware storage. </a:t>
            </a:r>
            <a:r>
              <a:rPr dirty="0" sz="900" spc="-10">
                <a:latin typeface="Arial"/>
                <a:cs typeface="Arial"/>
              </a:rPr>
              <a:t>System  </a:t>
            </a:r>
            <a:r>
              <a:rPr dirty="0" sz="900" spc="-5">
                <a:latin typeface="Arial"/>
                <a:cs typeface="Arial"/>
              </a:rPr>
              <a:t>control is also available through the configuration </a:t>
            </a:r>
            <a:r>
              <a:rPr dirty="0" sz="900" spc="-10">
                <a:latin typeface="Arial"/>
                <a:cs typeface="Arial"/>
              </a:rPr>
              <a:t>I2C  </a:t>
            </a:r>
            <a:r>
              <a:rPr dirty="0" sz="900" spc="-5">
                <a:latin typeface="Arial"/>
                <a:cs typeface="Arial"/>
              </a:rPr>
              <a:t>slave interface.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390" y="5119366"/>
            <a:ext cx="1397635" cy="981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Applications</a:t>
            </a:r>
            <a:endParaRPr sz="1800">
              <a:latin typeface="Arial"/>
              <a:cs typeface="Arial"/>
            </a:endParaRPr>
          </a:p>
          <a:p>
            <a:pPr marL="138430" indent="-125730">
              <a:lnSpc>
                <a:spcPct val="100000"/>
              </a:lnSpc>
              <a:spcBef>
                <a:spcPts val="1050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z="900" spc="-20">
                <a:latin typeface="Arial"/>
                <a:cs typeface="Arial"/>
              </a:rPr>
              <a:t>STB</a:t>
            </a:r>
            <a:endParaRPr sz="900">
              <a:latin typeface="Arial"/>
              <a:cs typeface="Arial"/>
            </a:endParaRPr>
          </a:p>
          <a:p>
            <a:pPr marL="138430" indent="-125730">
              <a:lnSpc>
                <a:spcPct val="100000"/>
              </a:lnSpc>
              <a:spcBef>
                <a:spcPts val="525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z="900" spc="-40">
                <a:latin typeface="Arial"/>
                <a:cs typeface="Arial"/>
              </a:rPr>
              <a:t>DVD/BD</a:t>
            </a:r>
            <a:endParaRPr sz="900">
              <a:latin typeface="Arial"/>
              <a:cs typeface="Arial"/>
            </a:endParaRPr>
          </a:p>
          <a:p>
            <a:pPr marL="138430" indent="-125730">
              <a:lnSpc>
                <a:spcPct val="100000"/>
              </a:lnSpc>
              <a:spcBef>
                <a:spcPts val="530"/>
              </a:spcBef>
              <a:buSzPct val="111111"/>
              <a:buFont typeface="Wingdings"/>
              <a:buChar char=""/>
              <a:tabLst>
                <a:tab pos="138430" algn="l"/>
              </a:tabLst>
            </a:pPr>
            <a:r>
              <a:rPr dirty="0" sz="900" spc="-25">
                <a:latin typeface="Arial"/>
                <a:cs typeface="Arial"/>
              </a:rPr>
              <a:t>PTV</a:t>
            </a:r>
            <a:r>
              <a:rPr dirty="0" sz="900" spc="-140">
                <a:latin typeface="Arial"/>
                <a:cs typeface="Arial"/>
              </a:rPr>
              <a:t> </a:t>
            </a:r>
            <a:r>
              <a:rPr dirty="0" sz="900" spc="-40">
                <a:latin typeface="Arial"/>
                <a:cs typeface="Arial"/>
              </a:rPr>
              <a:t>Box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44038" y="7939527"/>
            <a:ext cx="1873250" cy="185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50" spc="-5" b="1">
                <a:latin typeface="Arial"/>
                <a:cs typeface="Arial"/>
              </a:rPr>
              <a:t>Figure1. Application</a:t>
            </a:r>
            <a:r>
              <a:rPr dirty="0" sz="1050" spc="-20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Diagram</a:t>
            </a:r>
            <a:endParaRPr sz="10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7390" y="8305288"/>
            <a:ext cx="23114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Ordering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Information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101852" y="8727185"/>
          <a:ext cx="5360035" cy="668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5090"/>
                <a:gridCol w="1398270"/>
                <a:gridCol w="1399539"/>
                <a:gridCol w="1197610"/>
              </a:tblGrid>
              <a:tr h="402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r" marR="326390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Part</a:t>
                      </a:r>
                      <a:r>
                        <a:rPr dirty="0" sz="9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Number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Operating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Temperature</a:t>
                      </a:r>
                      <a:r>
                        <a:rPr dirty="0" sz="9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Range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Package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Packing</a:t>
                      </a:r>
                      <a:r>
                        <a:rPr dirty="0" sz="9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Method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r" marR="3651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7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96</a:t>
                      </a:r>
                      <a:r>
                        <a:rPr dirty="0" sz="900" spc="-7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XC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305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-40</a:t>
                      </a:r>
                      <a:r>
                        <a:rPr dirty="0" sz="900" spc="-5">
                          <a:latin typeface="Microsoft YaHei"/>
                          <a:cs typeface="Microsoft YaHei"/>
                        </a:rPr>
                        <a:t>℃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+85</a:t>
                      </a:r>
                      <a:r>
                        <a:rPr dirty="0" sz="900" spc="-5">
                          <a:latin typeface="Microsoft YaHei"/>
                          <a:cs typeface="Microsoft YaHei"/>
                        </a:rPr>
                        <a:t>℃</a:t>
                      </a:r>
                      <a:endParaRPr sz="900">
                        <a:latin typeface="Microsoft YaHei"/>
                        <a:cs typeface="Microsoft YaHei"/>
                      </a:endParaRPr>
                    </a:p>
                  </a:txBody>
                  <a:tcPr marL="0" marR="0" marB="0" marT="596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QFN64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(7.5*7.5)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10">
                          <a:latin typeface="Arial"/>
                          <a:cs typeface="Arial"/>
                        </a:rPr>
                        <a:t>Tray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524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2" name="object 32"/>
          <p:cNvSpPr/>
          <p:nvPr/>
        </p:nvSpPr>
        <p:spPr>
          <a:xfrm>
            <a:off x="1490472" y="6169152"/>
            <a:ext cx="4578096" cy="155143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10895" y="313944"/>
            <a:ext cx="6939280" cy="0"/>
          </a:xfrm>
          <a:custGeom>
            <a:avLst/>
            <a:gdLst/>
            <a:ahLst/>
            <a:cxnLst/>
            <a:rect l="l" t="t" r="r" b="b"/>
            <a:pathLst>
              <a:path w="6939280" h="0">
                <a:moveTo>
                  <a:pt x="0" y="0"/>
                </a:moveTo>
                <a:lnTo>
                  <a:pt x="693877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13944" y="310896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249667" y="316991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6991" y="10381488"/>
            <a:ext cx="6926580" cy="0"/>
          </a:xfrm>
          <a:custGeom>
            <a:avLst/>
            <a:gdLst/>
            <a:ahLst/>
            <a:cxnLst/>
            <a:rect l="l" t="t" r="r" b="b"/>
            <a:pathLst>
              <a:path w="6926580" h="0">
                <a:moveTo>
                  <a:pt x="0" y="0"/>
                </a:moveTo>
                <a:lnTo>
                  <a:pt x="69265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pc="-10"/>
              <a:t>Lontium Semiconductor</a:t>
            </a:r>
            <a:r>
              <a:rPr dirty="0" spc="30"/>
              <a:t> </a:t>
            </a:r>
            <a:r>
              <a:rPr dirty="0" spc="-10"/>
              <a:t>Corporation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15"/>
              <a:t>LT9611UXC </a:t>
            </a:r>
            <a:r>
              <a:rPr dirty="0" spc="-10"/>
              <a:t>Product Brief </a:t>
            </a:r>
            <a:r>
              <a:rPr dirty="0" spc="-5"/>
              <a:t>– </a:t>
            </a:r>
            <a:r>
              <a:rPr dirty="0" spc="-15"/>
              <a:t>Rev</a:t>
            </a:r>
            <a:r>
              <a:rPr dirty="0" spc="35"/>
              <a:t> </a:t>
            </a:r>
            <a:r>
              <a:rPr dirty="0" spc="-5"/>
              <a:t>0.5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5549151" y="9659933"/>
            <a:ext cx="127889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z="1050" spc="-10">
                <a:solidFill>
                  <a:srgbClr val="FF0000"/>
                </a:solidFill>
                <a:latin typeface="Calibri"/>
                <a:cs typeface="Calibri"/>
                <a:hlinkClick r:id="rId23"/>
              </a:rPr>
              <a:t>www.lontiumsemi.com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374" y="1131019"/>
            <a:ext cx="6155055" cy="617918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2098675">
              <a:lnSpc>
                <a:spcPct val="100000"/>
              </a:lnSpc>
              <a:spcBef>
                <a:spcPts val="315"/>
              </a:spcBef>
            </a:pPr>
            <a:r>
              <a:rPr dirty="0" sz="1100" spc="-20" b="1">
                <a:solidFill>
                  <a:srgbClr val="FF0000"/>
                </a:solidFill>
                <a:latin typeface="Calibri"/>
                <a:cs typeface="Calibri"/>
              </a:rPr>
              <a:t>LT9611UXC </a:t>
            </a:r>
            <a:r>
              <a:rPr dirty="0" sz="1050" spc="-15">
                <a:solidFill>
                  <a:srgbClr val="FF0000"/>
                </a:solidFill>
                <a:latin typeface="Calibri"/>
                <a:cs typeface="Calibri"/>
              </a:rPr>
              <a:t>ADVANCE INFORMATION </a:t>
            </a:r>
            <a:r>
              <a:rPr dirty="0" sz="1050" spc="-5">
                <a:solidFill>
                  <a:srgbClr val="FF0000"/>
                </a:solidFill>
                <a:latin typeface="Calibri"/>
                <a:cs typeface="Calibri"/>
              </a:rPr>
              <a:t>– CONFIDENTIAL AND</a:t>
            </a:r>
            <a:r>
              <a:rPr dirty="0" sz="1050" spc="10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50" spc="-15">
                <a:solidFill>
                  <a:srgbClr val="FF0000"/>
                </a:solidFill>
                <a:latin typeface="Calibri"/>
                <a:cs typeface="Calibri"/>
              </a:rPr>
              <a:t>PROPRIETARY</a:t>
            </a: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z="1200" spc="-5" b="1">
                <a:latin typeface="Arial"/>
                <a:cs typeface="Arial"/>
              </a:rPr>
              <a:t>Copyright © 2016-2017 Lontium Semiconductor Corporation, All rights</a:t>
            </a:r>
            <a:r>
              <a:rPr dirty="0" sz="1200" spc="9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reserved.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Lontium Semiconductor </a:t>
            </a:r>
            <a:r>
              <a:rPr dirty="0" sz="1200" b="1">
                <a:latin typeface="Arial"/>
                <a:cs typeface="Arial"/>
              </a:rPr>
              <a:t>Proprietary </a:t>
            </a:r>
            <a:r>
              <a:rPr dirty="0" sz="1200" spc="-5" b="1">
                <a:latin typeface="Arial"/>
                <a:cs typeface="Arial"/>
              </a:rPr>
              <a:t>&amp; Confidential</a:t>
            </a:r>
            <a:endParaRPr sz="1200">
              <a:latin typeface="Arial"/>
              <a:cs typeface="Arial"/>
            </a:endParaRPr>
          </a:p>
          <a:p>
            <a:pPr algn="just" marL="12700" marR="13335">
              <a:lnSpc>
                <a:spcPts val="1560"/>
              </a:lnSpc>
              <a:spcBef>
                <a:spcPts val="55"/>
              </a:spcBef>
            </a:pPr>
            <a:r>
              <a:rPr dirty="0" sz="1200" spc="-5">
                <a:latin typeface="Arial"/>
                <a:cs typeface="Arial"/>
              </a:rPr>
              <a:t>This document and the information it contains belong to Lontium </a:t>
            </a:r>
            <a:r>
              <a:rPr dirty="0" sz="1200" spc="-10">
                <a:latin typeface="Arial"/>
                <a:cs typeface="Arial"/>
              </a:rPr>
              <a:t>Semiconductor. Any  </a:t>
            </a:r>
            <a:r>
              <a:rPr dirty="0" sz="1200" spc="-15">
                <a:latin typeface="Arial"/>
                <a:cs typeface="Arial"/>
              </a:rPr>
              <a:t>review, </a:t>
            </a:r>
            <a:r>
              <a:rPr dirty="0" sz="1200" spc="-5">
                <a:latin typeface="Arial"/>
                <a:cs typeface="Arial"/>
              </a:rPr>
              <a:t>use, dissemination, distribution or copying of this document or its information  outside the scope of a signed agreement with Lontium is strictly</a:t>
            </a:r>
            <a:r>
              <a:rPr dirty="0" sz="1200" spc="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prohibited.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8300"/>
              </a:lnSpc>
            </a:pPr>
            <a:r>
              <a:rPr dirty="0" sz="1200" spc="-5">
                <a:latin typeface="Arial"/>
                <a:cs typeface="Arial"/>
              </a:rPr>
              <a:t>LONTIUM </a:t>
            </a:r>
            <a:r>
              <a:rPr dirty="0" sz="1200">
                <a:latin typeface="Arial"/>
                <a:cs typeface="Arial"/>
              </a:rPr>
              <a:t>DISCLAIMS </a:t>
            </a:r>
            <a:r>
              <a:rPr dirty="0" sz="1200" spc="-5">
                <a:latin typeface="Arial"/>
                <a:cs typeface="Arial"/>
              </a:rPr>
              <a:t>ALL </a:t>
            </a:r>
            <a:r>
              <a:rPr dirty="0" sz="1200" spc="-10">
                <a:latin typeface="Arial"/>
                <a:cs typeface="Arial"/>
              </a:rPr>
              <a:t>WARRANTIES, </a:t>
            </a:r>
            <a:r>
              <a:rPr dirty="0" sz="1200" spc="-5">
                <a:latin typeface="Arial"/>
                <a:cs typeface="Arial"/>
              </a:rPr>
              <a:t>EXPRESSED OR IMPLIED, INCLUDING  THOSE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15">
                <a:latin typeface="Arial"/>
                <a:cs typeface="Arial"/>
              </a:rPr>
              <a:t>NONINFRINGEMENT, </a:t>
            </a:r>
            <a:r>
              <a:rPr dirty="0" sz="1200" spc="-20">
                <a:latin typeface="Arial"/>
                <a:cs typeface="Arial"/>
              </a:rPr>
              <a:t>MERCHANTABILITY, </a:t>
            </a:r>
            <a:r>
              <a:rPr dirty="0" sz="1200" spc="-5">
                <a:latin typeface="Arial"/>
                <a:cs typeface="Arial"/>
              </a:rPr>
              <a:t>TITLE AND FITNESS FOR A  </a:t>
            </a:r>
            <a:r>
              <a:rPr dirty="0" sz="1200" spc="-20">
                <a:latin typeface="Arial"/>
                <a:cs typeface="Arial"/>
              </a:rPr>
              <a:t>PARTICULAR </a:t>
            </a:r>
            <a:r>
              <a:rPr dirty="0" sz="1200" spc="-5">
                <a:latin typeface="Arial"/>
                <a:cs typeface="Arial"/>
              </a:rPr>
              <a:t>PURPOSE. </a:t>
            </a:r>
            <a:r>
              <a:rPr dirty="0" sz="1200" spc="-10">
                <a:latin typeface="Arial"/>
                <a:cs typeface="Arial"/>
              </a:rPr>
              <a:t>CUSTOMERS </a:t>
            </a:r>
            <a:r>
              <a:rPr dirty="0" sz="1200" spc="-15">
                <a:latin typeface="Arial"/>
                <a:cs typeface="Arial"/>
              </a:rPr>
              <a:t>EXPRESSLY </a:t>
            </a:r>
            <a:r>
              <a:rPr dirty="0" sz="1200" spc="-5">
                <a:latin typeface="Arial"/>
                <a:cs typeface="Arial"/>
              </a:rPr>
              <a:t>ASSUME THEIR OWN RISH </a:t>
            </a:r>
            <a:r>
              <a:rPr dirty="0" sz="1200" spc="-10">
                <a:latin typeface="Arial"/>
                <a:cs typeface="Arial"/>
              </a:rPr>
              <a:t>IN  </a:t>
            </a:r>
            <a:r>
              <a:rPr dirty="0" sz="1200" spc="-20">
                <a:latin typeface="Arial"/>
                <a:cs typeface="Arial"/>
              </a:rPr>
              <a:t>RELYING </a:t>
            </a:r>
            <a:r>
              <a:rPr dirty="0" sz="1200" spc="-5">
                <a:latin typeface="Arial"/>
                <a:cs typeface="Arial"/>
              </a:rPr>
              <a:t>ON THIS </a:t>
            </a:r>
            <a:r>
              <a:rPr dirty="0" sz="1200" spc="-20">
                <a:latin typeface="Arial"/>
                <a:cs typeface="Arial"/>
              </a:rPr>
              <a:t>DOCUMENT.</a:t>
            </a:r>
            <a:endParaRPr sz="1200">
              <a:latin typeface="Arial"/>
              <a:cs typeface="Arial"/>
            </a:endParaRPr>
          </a:p>
          <a:p>
            <a:pPr algn="just" marL="12700" marR="5080">
              <a:lnSpc>
                <a:spcPct val="108300"/>
              </a:lnSpc>
            </a:pPr>
            <a:r>
              <a:rPr dirty="0" sz="1200" spc="-5">
                <a:latin typeface="Arial"/>
                <a:cs typeface="Arial"/>
              </a:rPr>
              <a:t>LONTIUM PRODUCTS ARE NOT DESIGNED OR INTENDED FOR USE IN </a:t>
            </a:r>
            <a:r>
              <a:rPr dirty="0" sz="1200">
                <a:latin typeface="Arial"/>
                <a:cs typeface="Arial"/>
              </a:rPr>
              <a:t>LIFE  </a:t>
            </a:r>
            <a:r>
              <a:rPr dirty="0" sz="1200" spc="-10">
                <a:latin typeface="Arial"/>
                <a:cs typeface="Arial"/>
              </a:rPr>
              <a:t>SUPPORT </a:t>
            </a:r>
            <a:r>
              <a:rPr dirty="0" sz="1200" spc="-5">
                <a:latin typeface="Arial"/>
                <a:cs typeface="Arial"/>
              </a:rPr>
              <a:t>APPLIANCES, DEVICES OR SYSTEMS WHERE A MALFUNCTION OF A  LONTIUM DEVICE COULD </a:t>
            </a:r>
            <a:r>
              <a:rPr dirty="0" sz="1200" spc="-20">
                <a:latin typeface="Arial"/>
                <a:cs typeface="Arial"/>
              </a:rPr>
              <a:t>RESULT </a:t>
            </a:r>
            <a:r>
              <a:rPr dirty="0" sz="1200" spc="-5">
                <a:latin typeface="Arial"/>
                <a:cs typeface="Arial"/>
              </a:rPr>
              <a:t>IN A PERSONAL INJURY OR LOSS OF</a:t>
            </a:r>
            <a:r>
              <a:rPr dirty="0" sz="1200" spc="-114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LIFE.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08300"/>
              </a:lnSpc>
            </a:pPr>
            <a:r>
              <a:rPr dirty="0" sz="1200" spc="-5">
                <a:latin typeface="Arial"/>
                <a:cs typeface="Arial"/>
              </a:rPr>
              <a:t>Lontium assumes no responsibility for any errors in this document, and makes </a:t>
            </a:r>
            <a:r>
              <a:rPr dirty="0" sz="1200" spc="-10">
                <a:latin typeface="Arial"/>
                <a:cs typeface="Arial"/>
              </a:rPr>
              <a:t>no  </a:t>
            </a:r>
            <a:r>
              <a:rPr dirty="0" sz="1200" spc="-5">
                <a:latin typeface="Arial"/>
                <a:cs typeface="Arial"/>
              </a:rPr>
              <a:t>commitment to update the information contained herein. Lontium reserves the right to  change or discontinue this document and the </a:t>
            </a:r>
            <a:r>
              <a:rPr dirty="0" sz="1200">
                <a:latin typeface="Arial"/>
                <a:cs typeface="Arial"/>
              </a:rPr>
              <a:t>products </a:t>
            </a:r>
            <a:r>
              <a:rPr dirty="0" sz="1200" spc="-5">
                <a:latin typeface="Arial"/>
                <a:cs typeface="Arial"/>
              </a:rPr>
              <a:t>it describes at any time, without  notice. Other than as set forth in a separate, signed, written agreement, Lontium grants the  user of this document no right, title or interest in the </a:t>
            </a:r>
            <a:r>
              <a:rPr dirty="0" sz="1200">
                <a:latin typeface="Arial"/>
                <a:cs typeface="Arial"/>
              </a:rPr>
              <a:t>document, </a:t>
            </a:r>
            <a:r>
              <a:rPr dirty="0" sz="1200" spc="-5">
                <a:latin typeface="Arial"/>
                <a:cs typeface="Arial"/>
              </a:rPr>
              <a:t>the information it contains</a:t>
            </a:r>
            <a:r>
              <a:rPr dirty="0" sz="1200" spc="-1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or  the </a:t>
            </a:r>
            <a:r>
              <a:rPr dirty="0" sz="1200">
                <a:latin typeface="Arial"/>
                <a:cs typeface="Arial"/>
              </a:rPr>
              <a:t>intellectual </a:t>
            </a:r>
            <a:r>
              <a:rPr dirty="0" sz="1200" spc="-5">
                <a:latin typeface="Arial"/>
                <a:cs typeface="Arial"/>
              </a:rPr>
              <a:t>property in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embodies.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12700">
              <a:lnSpc>
                <a:spcPct val="107900"/>
              </a:lnSpc>
              <a:tabLst>
                <a:tab pos="782955" algn="l"/>
              </a:tabLst>
            </a:pPr>
            <a:r>
              <a:rPr dirty="0" sz="1200" spc="-10" b="1">
                <a:latin typeface="Arial"/>
                <a:cs typeface="Arial"/>
              </a:rPr>
              <a:t>Trademarks  </a:t>
            </a:r>
            <a:r>
              <a:rPr dirty="0" sz="1200" spc="-5">
                <a:latin typeface="Arial"/>
                <a:cs typeface="Arial"/>
              </a:rPr>
              <a:t>Lontium</a:t>
            </a:r>
            <a:r>
              <a:rPr dirty="0" sz="1200" spc="-5">
                <a:latin typeface="SimSun"/>
                <a:cs typeface="SimSun"/>
              </a:rPr>
              <a:t>™	龙迅™ </a:t>
            </a:r>
            <a:r>
              <a:rPr dirty="0" sz="1200" spc="-5">
                <a:latin typeface="Arial"/>
                <a:cs typeface="Arial"/>
              </a:rPr>
              <a:t>and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ClearEdge</a:t>
            </a:r>
            <a:r>
              <a:rPr dirty="0" sz="1200" spc="-5">
                <a:latin typeface="SimSun"/>
                <a:cs typeface="SimSun"/>
              </a:rPr>
              <a:t>™</a:t>
            </a:r>
            <a:r>
              <a:rPr dirty="0" sz="1200">
                <a:latin typeface="SimSun"/>
                <a:cs typeface="SimSun"/>
              </a:rPr>
              <a:t> </a:t>
            </a:r>
            <a:r>
              <a:rPr dirty="0" sz="1200" spc="-5">
                <a:latin typeface="Arial"/>
                <a:cs typeface="Arial"/>
              </a:rPr>
              <a:t>is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a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registered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trademark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of Lontium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Semiconductor.</a:t>
            </a:r>
            <a:r>
              <a:rPr dirty="0" sz="1200" spc="-7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All  Other brand names, product names, trademarks, and registered trademarks </a:t>
            </a:r>
            <a:r>
              <a:rPr dirty="0" sz="1200" spc="-10">
                <a:latin typeface="Arial"/>
                <a:cs typeface="Arial"/>
              </a:rPr>
              <a:t>contained  </a:t>
            </a:r>
            <a:r>
              <a:rPr dirty="0" sz="1200" spc="-5">
                <a:latin typeface="Arial"/>
                <a:cs typeface="Arial"/>
              </a:rPr>
              <a:t>herein are the property of </a:t>
            </a:r>
            <a:r>
              <a:rPr dirty="0" sz="1200">
                <a:latin typeface="Arial"/>
                <a:cs typeface="Arial"/>
              </a:rPr>
              <a:t>their </a:t>
            </a:r>
            <a:r>
              <a:rPr dirty="0" sz="1200" spc="-5">
                <a:latin typeface="Arial"/>
                <a:cs typeface="Arial"/>
              </a:rPr>
              <a:t>respective</a:t>
            </a:r>
            <a:r>
              <a:rPr dirty="0" sz="1200" spc="3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owners.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2128520" indent="-635">
              <a:lnSpc>
                <a:spcPct val="108300"/>
              </a:lnSpc>
              <a:spcBef>
                <a:spcPts val="5"/>
              </a:spcBef>
            </a:pPr>
            <a:r>
              <a:rPr dirty="0" sz="1200" spc="-10" b="1">
                <a:latin typeface="Arial"/>
                <a:cs typeface="Arial"/>
              </a:rPr>
              <a:t>Visit </a:t>
            </a:r>
            <a:r>
              <a:rPr dirty="0" sz="1200" spc="-5" b="1">
                <a:latin typeface="Arial"/>
                <a:cs typeface="Arial"/>
              </a:rPr>
              <a:t>our corporate web page at: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www.lontiumsemi.com </a:t>
            </a:r>
            <a:r>
              <a:rPr dirty="0" sz="1200" spc="-5" b="1">
                <a:latin typeface="Arial"/>
                <a:cs typeface="Arial"/>
              </a:rPr>
              <a:t> </a:t>
            </a:r>
            <a:r>
              <a:rPr dirty="0" sz="1200" spc="-15" b="1">
                <a:latin typeface="Arial"/>
                <a:cs typeface="Arial"/>
              </a:rPr>
              <a:t>Technical </a:t>
            </a:r>
            <a:r>
              <a:rPr dirty="0" sz="1200" spc="-5" b="1">
                <a:latin typeface="Arial"/>
                <a:cs typeface="Arial"/>
              </a:rPr>
              <a:t>support:</a:t>
            </a:r>
            <a:r>
              <a:rPr dirty="0" sz="1200" spc="20" b="1">
                <a:latin typeface="Arial"/>
                <a:cs typeface="Arial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3"/>
              </a:rPr>
              <a:t>support@lontium.com</a:t>
            </a:r>
            <a:endParaRPr sz="12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20"/>
              </a:spcBef>
            </a:pPr>
            <a:r>
              <a:rPr dirty="0" sz="1200" spc="-5" b="1">
                <a:latin typeface="Arial"/>
                <a:cs typeface="Arial"/>
              </a:rPr>
              <a:t>Sales: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u="heavy" sz="1200" spc="-5" b="1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4"/>
              </a:rPr>
              <a:t>sales@lontium.com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0895" y="313944"/>
            <a:ext cx="6939280" cy="0"/>
          </a:xfrm>
          <a:custGeom>
            <a:avLst/>
            <a:gdLst/>
            <a:ahLst/>
            <a:cxnLst/>
            <a:rect l="l" t="t" r="r" b="b"/>
            <a:pathLst>
              <a:path w="6939280" h="0">
                <a:moveTo>
                  <a:pt x="0" y="0"/>
                </a:moveTo>
                <a:lnTo>
                  <a:pt x="6938772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3944" y="310896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49667" y="316991"/>
            <a:ext cx="0" cy="10071100"/>
          </a:xfrm>
          <a:custGeom>
            <a:avLst/>
            <a:gdLst/>
            <a:ahLst/>
            <a:cxnLst/>
            <a:rect l="l" t="t" r="r" b="b"/>
            <a:pathLst>
              <a:path w="0" h="10071100">
                <a:moveTo>
                  <a:pt x="0" y="0"/>
                </a:moveTo>
                <a:lnTo>
                  <a:pt x="0" y="1007059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6991" y="10381488"/>
            <a:ext cx="6926580" cy="0"/>
          </a:xfrm>
          <a:custGeom>
            <a:avLst/>
            <a:gdLst/>
            <a:ahLst/>
            <a:cxnLst/>
            <a:rect l="l" t="t" r="r" b="b"/>
            <a:pathLst>
              <a:path w="6926580" h="0">
                <a:moveTo>
                  <a:pt x="0" y="0"/>
                </a:moveTo>
                <a:lnTo>
                  <a:pt x="69265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pc="-10"/>
              <a:t>Lontium Semiconductor</a:t>
            </a:r>
            <a:r>
              <a:rPr dirty="0" spc="30"/>
              <a:t> </a:t>
            </a:r>
            <a:r>
              <a:rPr dirty="0" spc="-10"/>
              <a:t>Corporation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pc="-15"/>
              <a:t>LT9611UXC </a:t>
            </a:r>
            <a:r>
              <a:rPr dirty="0" spc="-10"/>
              <a:t>Product Brief </a:t>
            </a:r>
            <a:r>
              <a:rPr dirty="0" spc="-5"/>
              <a:t>– </a:t>
            </a:r>
            <a:r>
              <a:rPr dirty="0" spc="-15"/>
              <a:t>Rev</a:t>
            </a:r>
            <a:r>
              <a:rPr dirty="0" spc="35"/>
              <a:t> </a:t>
            </a:r>
            <a:r>
              <a:rPr dirty="0" spc="-5"/>
              <a:t>0.5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549151" y="9659933"/>
            <a:ext cx="1278890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00"/>
              </a:lnSpc>
            </a:pPr>
            <a:r>
              <a:rPr dirty="0" sz="1050" spc="-10">
                <a:solidFill>
                  <a:srgbClr val="FF0000"/>
                </a:solidFill>
                <a:latin typeface="Calibri"/>
                <a:cs typeface="Calibri"/>
                <a:hlinkClick r:id="rId2"/>
              </a:rPr>
              <a:t>www.lontiumsemi.com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09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ycwu</dc:creator>
  <dc:title>Microsoft Word - LT9611UXC_Brief_R0.5.docx</dc:title>
  <dcterms:created xsi:type="dcterms:W3CDTF">2018-06-18T00:42:29Z</dcterms:created>
  <dcterms:modified xsi:type="dcterms:W3CDTF">2018-06-18T00:42:29Z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2018-06-18T00:00:00Z</vt:filetime>
  </property>
</Properties>
</file>